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9" name="Shape 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2" name="Shape 152"/>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9" name="Shape 15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6" name="Shape 16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Shape 172"/>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3" name="Shape 17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Shape 179"/>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0" name="Shape 18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Shape 95"/>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6" name="Shape 9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7" name="Shape 107"/>
        <p:cNvGrpSpPr/>
        <p:nvPr/>
      </p:nvGrpSpPr>
      <p:grpSpPr>
        <a:xfrm>
          <a:off x="0" y="0"/>
          <a:ext cx="0" cy="0"/>
          <a:chOff x="0" y="0"/>
          <a:chExt cx="0" cy="0"/>
        </a:xfrm>
      </p:grpSpPr>
      <p:sp>
        <p:nvSpPr>
          <p:cNvPr id="108" name="Shape 108"/>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 name="Shape 10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Shape 115"/>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6" name="Shape 116"/>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Shape 122"/>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 name="Shape 12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Shape 129"/>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0" name="Shape 13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7" name="Shape 13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5" name="Shape 14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Shape 12"/>
          <p:cNvSpPr txBox="1"/>
          <p:nvPr>
            <p:ph type="ctrTitle"/>
          </p:nvPr>
        </p:nvSpPr>
        <p:spPr>
          <a:xfrm>
            <a:off x="685800" y="2130425"/>
            <a:ext cx="7772400" cy="14700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13" name="Shape 13"/>
          <p:cNvSpPr txBox="1"/>
          <p:nvPr>
            <p:ph idx="1" type="subTitle"/>
          </p:nvPr>
        </p:nvSpPr>
        <p:spPr>
          <a:xfrm>
            <a:off x="1371600" y="3886200"/>
            <a:ext cx="6400800" cy="1752600"/>
          </a:xfrm>
          <a:prstGeom prst="rect">
            <a:avLst/>
          </a:prstGeom>
          <a:noFill/>
          <a:ln>
            <a:noFill/>
          </a:ln>
        </p:spPr>
        <p:txBody>
          <a:bodyPr anchorCtr="0" anchor="t" bIns="91425" lIns="91425" spcFirstLastPara="1" rIns="91425" wrap="square" tIns="91425"/>
          <a:lstStyle>
            <a:lvl1pPr lvl="0" marR="0" rtl="0" algn="ctr">
              <a:spcBef>
                <a:spcPts val="64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marR="0" rtl="0" algn="ctr">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lvl="2" marR="0" rtl="0" algn="ctr">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lvl="3"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lvl="4"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lvl="5"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6pPr>
            <a:lvl7pPr lvl="6"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7pPr>
            <a:lvl8pPr lvl="7"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8pPr>
            <a:lvl9pPr lvl="8" marR="0" rtl="0" algn="ctr">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9pPr>
          </a:lstStyle>
          <a:p/>
        </p:txBody>
      </p:sp>
      <p:sp>
        <p:nvSpPr>
          <p:cNvPr id="14" name="Shape 14"/>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5" name="Shape 15"/>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6" name="Shape 1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Shape 69"/>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70" name="Shape 70"/>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71" name="Shape 7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2" name="Shape 7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3" name="Shape 7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Shape 75"/>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76" name="Shape 76"/>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77" name="Shape 77"/>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8" name="Shape 78"/>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79" name="Shape 7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ext and Clip Art" type="txAndClipArt">
  <p:cSld name="TEXT_AND_CLIPART">
    <p:spTree>
      <p:nvGrpSpPr>
        <p:cNvPr id="80" name="Shape 80"/>
        <p:cNvGrpSpPr/>
        <p:nvPr/>
      </p:nvGrpSpPr>
      <p:grpSpPr>
        <a:xfrm>
          <a:off x="0" y="0"/>
          <a:ext cx="0" cy="0"/>
          <a:chOff x="0" y="0"/>
          <a:chExt cx="0" cy="0"/>
        </a:xfrm>
      </p:grpSpPr>
      <p:sp>
        <p:nvSpPr>
          <p:cNvPr id="81" name="Shape 81"/>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82" name="Shape 82"/>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83" name="Shape 83"/>
          <p:cNvSpPr/>
          <p:nvPr>
            <p:ph idx="2" type="clipArt"/>
          </p:nvPr>
        </p:nvSpPr>
        <p:spPr>
          <a:xfrm>
            <a:off x="4648200" y="1600200"/>
            <a:ext cx="4038600" cy="4525963"/>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lvl="1"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lvl="2"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lvl="3"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lvl="4"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lvl="5"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lvl="6"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lvl="7"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lvl="8"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84" name="Shape 84"/>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85" name="Shape 85"/>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86" name="Shape 8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7" name="Shape 17"/>
        <p:cNvGrpSpPr/>
        <p:nvPr/>
      </p:nvGrpSpPr>
      <p:grpSpPr>
        <a:xfrm>
          <a:off x="0" y="0"/>
          <a:ext cx="0" cy="0"/>
          <a:chOff x="0" y="0"/>
          <a:chExt cx="0" cy="0"/>
        </a:xfrm>
      </p:grpSpPr>
      <p:sp>
        <p:nvSpPr>
          <p:cNvPr id="18" name="Shape 18"/>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19" name="Shape 19"/>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20" name="Shape 20"/>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21" name="Shape 2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2" name="Shape 22"/>
        <p:cNvGrpSpPr/>
        <p:nvPr/>
      </p:nvGrpSpPr>
      <p:grpSpPr>
        <a:xfrm>
          <a:off x="0" y="0"/>
          <a:ext cx="0" cy="0"/>
          <a:chOff x="0" y="0"/>
          <a:chExt cx="0" cy="0"/>
        </a:xfrm>
      </p:grpSpPr>
      <p:sp>
        <p:nvSpPr>
          <p:cNvPr id="23" name="Shape 2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24" name="Shape 24"/>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25" name="Shape 2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26" name="Shape 2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27" name="Shape 2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8" name="Shape 28"/>
        <p:cNvGrpSpPr/>
        <p:nvPr/>
      </p:nvGrpSpPr>
      <p:grpSpPr>
        <a:xfrm>
          <a:off x="0" y="0"/>
          <a:ext cx="0" cy="0"/>
          <a:chOff x="0" y="0"/>
          <a:chExt cx="0" cy="0"/>
        </a:xfrm>
      </p:grpSpPr>
      <p:sp>
        <p:nvSpPr>
          <p:cNvPr id="29" name="Shape 29"/>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1" i="0" sz="40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30" name="Shape 30"/>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1pPr>
            <a:lvl2pPr indent="-228600" lvl="1" marL="914400" marR="0" rtl="0" algn="l">
              <a:spcBef>
                <a:spcPts val="360"/>
              </a:spcBef>
              <a:spcAft>
                <a:spcPts val="0"/>
              </a:spcAft>
              <a:buClr>
                <a:schemeClr val="lt1"/>
              </a:buClr>
              <a:buSzPts val="1800"/>
              <a:buFont typeface="Arial"/>
              <a:buNone/>
              <a:defRPr b="0" i="0" sz="1800" u="none" cap="none" strike="noStrike">
                <a:solidFill>
                  <a:schemeClr val="lt1"/>
                </a:solidFill>
                <a:latin typeface="Arial"/>
                <a:ea typeface="Arial"/>
                <a:cs typeface="Arial"/>
                <a:sym typeface="Arial"/>
              </a:defRPr>
            </a:lvl2pPr>
            <a:lvl3pPr indent="-228600" lvl="2" marL="1371600" marR="0" rtl="0" algn="l">
              <a:spcBef>
                <a:spcPts val="320"/>
              </a:spcBef>
              <a:spcAft>
                <a:spcPts val="0"/>
              </a:spcAft>
              <a:buClr>
                <a:schemeClr val="lt1"/>
              </a:buClr>
              <a:buSzPts val="1600"/>
              <a:buFont typeface="Arial"/>
              <a:buNone/>
              <a:defRPr b="0" i="0" sz="1600" u="none" cap="none" strike="noStrike">
                <a:solidFill>
                  <a:schemeClr val="lt1"/>
                </a:solidFill>
                <a:latin typeface="Arial"/>
                <a:ea typeface="Arial"/>
                <a:cs typeface="Arial"/>
                <a:sym typeface="Arial"/>
              </a:defRPr>
            </a:lvl3pPr>
            <a:lvl4pPr indent="-228600" lvl="3" marL="18288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4pPr>
            <a:lvl5pPr indent="-228600" lvl="4" marL="22860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5pPr>
            <a:lvl6pPr indent="-228600" lvl="5" marL="27432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6pPr>
            <a:lvl7pPr indent="-228600" lvl="6" marL="32004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7pPr>
            <a:lvl8pPr indent="-228600" lvl="7" marL="36576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8pPr>
            <a:lvl9pPr indent="-228600" lvl="8" marL="41148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9pPr>
          </a:lstStyle>
          <a:p/>
        </p:txBody>
      </p:sp>
      <p:sp>
        <p:nvSpPr>
          <p:cNvPr id="31" name="Shape 3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32" name="Shape 3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33" name="Shape 3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Shape 35"/>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36" name="Shape 36"/>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6pPr>
            <a:lvl7pPr indent="-342900" lvl="6" marL="32004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7pPr>
            <a:lvl8pPr indent="-342900" lvl="7" marL="36576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8pPr>
            <a:lvl9pPr indent="-342900" lvl="8" marL="41148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9pPr>
          </a:lstStyle>
          <a:p/>
        </p:txBody>
      </p:sp>
      <p:sp>
        <p:nvSpPr>
          <p:cNvPr id="37" name="Shape 37"/>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06400" lvl="0" marL="4572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6pPr>
            <a:lvl7pPr indent="-342900" lvl="6" marL="32004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7pPr>
            <a:lvl8pPr indent="-342900" lvl="7" marL="36576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8pPr>
            <a:lvl9pPr indent="-342900" lvl="8" marL="41148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9pPr>
          </a:lstStyle>
          <a:p/>
        </p:txBody>
      </p:sp>
      <p:sp>
        <p:nvSpPr>
          <p:cNvPr id="38" name="Shape 3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39" name="Shape 3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40" name="Shape 4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1" name="Shape 41"/>
        <p:cNvGrpSpPr/>
        <p:nvPr/>
      </p:nvGrpSpPr>
      <p:grpSpPr>
        <a:xfrm>
          <a:off x="0" y="0"/>
          <a:ext cx="0" cy="0"/>
          <a:chOff x="0" y="0"/>
          <a:chExt cx="0" cy="0"/>
        </a:xfrm>
      </p:grpSpPr>
      <p:sp>
        <p:nvSpPr>
          <p:cNvPr id="42" name="Shape 42"/>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43" name="Shape 43"/>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spcBef>
                <a:spcPts val="400"/>
              </a:spcBef>
              <a:spcAft>
                <a:spcPts val="0"/>
              </a:spcAft>
              <a:buClr>
                <a:schemeClr val="lt1"/>
              </a:buClr>
              <a:buSzPts val="2000"/>
              <a:buFont typeface="Arial"/>
              <a:buNone/>
              <a:defRPr b="1" i="0" sz="2000" u="none" cap="none" strike="noStrike">
                <a:solidFill>
                  <a:schemeClr val="lt1"/>
                </a:solidFill>
                <a:latin typeface="Arial"/>
                <a:ea typeface="Arial"/>
                <a:cs typeface="Arial"/>
                <a:sym typeface="Arial"/>
              </a:defRPr>
            </a:lvl2pPr>
            <a:lvl3pPr indent="-228600" lvl="2" marL="1371600" marR="0" rtl="0" algn="l">
              <a:spcBef>
                <a:spcPts val="36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3pPr>
            <a:lvl4pPr indent="-228600" lvl="3" marL="18288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4pPr>
            <a:lvl5pPr indent="-228600" lvl="4" marL="22860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5pPr>
            <a:lvl6pPr indent="-228600" lvl="5" marL="27432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6pPr>
            <a:lvl7pPr indent="-228600" lvl="6" marL="32004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7pPr>
            <a:lvl8pPr indent="-228600" lvl="7" marL="36576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8pPr>
            <a:lvl9pPr indent="-228600" lvl="8" marL="41148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9pPr>
          </a:lstStyle>
          <a:p/>
        </p:txBody>
      </p:sp>
      <p:sp>
        <p:nvSpPr>
          <p:cNvPr id="44" name="Shape 44"/>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1pPr>
            <a:lvl2pPr indent="-355600" lvl="1" marL="914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2pPr>
            <a:lvl3pPr indent="-342900" lvl="2" marL="13716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3pPr>
            <a:lvl4pPr indent="-330200" lvl="3" marL="18288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4pPr>
            <a:lvl5pPr indent="-330200" lvl="4" marL="22860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5pPr>
            <a:lvl6pPr indent="-330200" lvl="5" marL="27432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6pPr>
            <a:lvl7pPr indent="-330200" lvl="6" marL="32004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7pPr>
            <a:lvl8pPr indent="-330200" lvl="7" marL="36576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8pPr>
            <a:lvl9pPr indent="-330200" lvl="8" marL="41148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9pPr>
          </a:lstStyle>
          <a:p/>
        </p:txBody>
      </p:sp>
      <p:sp>
        <p:nvSpPr>
          <p:cNvPr id="45" name="Shape 45"/>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lt1"/>
              </a:buClr>
              <a:buSzPts val="2400"/>
              <a:buFont typeface="Arial"/>
              <a:buNone/>
              <a:defRPr b="1" i="0" sz="2400" u="none" cap="none" strike="noStrike">
                <a:solidFill>
                  <a:schemeClr val="lt1"/>
                </a:solidFill>
                <a:latin typeface="Arial"/>
                <a:ea typeface="Arial"/>
                <a:cs typeface="Arial"/>
                <a:sym typeface="Arial"/>
              </a:defRPr>
            </a:lvl1pPr>
            <a:lvl2pPr indent="-228600" lvl="1" marL="914400" marR="0" rtl="0" algn="l">
              <a:spcBef>
                <a:spcPts val="400"/>
              </a:spcBef>
              <a:spcAft>
                <a:spcPts val="0"/>
              </a:spcAft>
              <a:buClr>
                <a:schemeClr val="lt1"/>
              </a:buClr>
              <a:buSzPts val="2000"/>
              <a:buFont typeface="Arial"/>
              <a:buNone/>
              <a:defRPr b="1" i="0" sz="2000" u="none" cap="none" strike="noStrike">
                <a:solidFill>
                  <a:schemeClr val="lt1"/>
                </a:solidFill>
                <a:latin typeface="Arial"/>
                <a:ea typeface="Arial"/>
                <a:cs typeface="Arial"/>
                <a:sym typeface="Arial"/>
              </a:defRPr>
            </a:lvl2pPr>
            <a:lvl3pPr indent="-228600" lvl="2" marL="1371600" marR="0" rtl="0" algn="l">
              <a:spcBef>
                <a:spcPts val="360"/>
              </a:spcBef>
              <a:spcAft>
                <a:spcPts val="0"/>
              </a:spcAft>
              <a:buClr>
                <a:schemeClr val="lt1"/>
              </a:buClr>
              <a:buSzPts val="1800"/>
              <a:buFont typeface="Arial"/>
              <a:buNone/>
              <a:defRPr b="1" i="0" sz="1800" u="none" cap="none" strike="noStrike">
                <a:solidFill>
                  <a:schemeClr val="lt1"/>
                </a:solidFill>
                <a:latin typeface="Arial"/>
                <a:ea typeface="Arial"/>
                <a:cs typeface="Arial"/>
                <a:sym typeface="Arial"/>
              </a:defRPr>
            </a:lvl3pPr>
            <a:lvl4pPr indent="-228600" lvl="3" marL="18288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4pPr>
            <a:lvl5pPr indent="-228600" lvl="4" marL="22860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5pPr>
            <a:lvl6pPr indent="-228600" lvl="5" marL="27432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6pPr>
            <a:lvl7pPr indent="-228600" lvl="6" marL="32004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7pPr>
            <a:lvl8pPr indent="-228600" lvl="7" marL="36576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8pPr>
            <a:lvl9pPr indent="-228600" lvl="8" marL="4114800" marR="0" rtl="0" algn="l">
              <a:spcBef>
                <a:spcPts val="320"/>
              </a:spcBef>
              <a:spcAft>
                <a:spcPts val="0"/>
              </a:spcAft>
              <a:buClr>
                <a:schemeClr val="lt1"/>
              </a:buClr>
              <a:buSzPts val="1600"/>
              <a:buFont typeface="Arial"/>
              <a:buNone/>
              <a:defRPr b="1" i="0" sz="1600" u="none" cap="none" strike="noStrike">
                <a:solidFill>
                  <a:schemeClr val="lt1"/>
                </a:solidFill>
                <a:latin typeface="Arial"/>
                <a:ea typeface="Arial"/>
                <a:cs typeface="Arial"/>
                <a:sym typeface="Arial"/>
              </a:defRPr>
            </a:lvl9pPr>
          </a:lstStyle>
          <a:p/>
        </p:txBody>
      </p:sp>
      <p:sp>
        <p:nvSpPr>
          <p:cNvPr id="46" name="Shape 46"/>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81000" lvl="0" marL="4572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1pPr>
            <a:lvl2pPr indent="-355600" lvl="1" marL="914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2pPr>
            <a:lvl3pPr indent="-342900" lvl="2" marL="1371600" marR="0" rtl="0" algn="l">
              <a:spcBef>
                <a:spcPts val="36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3pPr>
            <a:lvl4pPr indent="-330200" lvl="3" marL="18288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4pPr>
            <a:lvl5pPr indent="-330200" lvl="4" marL="22860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5pPr>
            <a:lvl6pPr indent="-330200" lvl="5" marL="27432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6pPr>
            <a:lvl7pPr indent="-330200" lvl="6" marL="32004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7pPr>
            <a:lvl8pPr indent="-330200" lvl="7" marL="36576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8pPr>
            <a:lvl9pPr indent="-330200" lvl="8" marL="4114800" marR="0" rtl="0" algn="l">
              <a:spcBef>
                <a:spcPts val="320"/>
              </a:spcBef>
              <a:spcAft>
                <a:spcPts val="0"/>
              </a:spcAft>
              <a:buClr>
                <a:schemeClr val="lt1"/>
              </a:buClr>
              <a:buSzPts val="1600"/>
              <a:buFont typeface="Arial"/>
              <a:buChar char="»"/>
              <a:defRPr b="0" i="0" sz="1600" u="none" cap="none" strike="noStrike">
                <a:solidFill>
                  <a:schemeClr val="lt1"/>
                </a:solidFill>
                <a:latin typeface="Arial"/>
                <a:ea typeface="Arial"/>
                <a:cs typeface="Arial"/>
                <a:sym typeface="Arial"/>
              </a:defRPr>
            </a:lvl9pPr>
          </a:lstStyle>
          <a:p/>
        </p:txBody>
      </p:sp>
      <p:sp>
        <p:nvSpPr>
          <p:cNvPr id="47" name="Shape 47"/>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48" name="Shape 48"/>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49" name="Shape 4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52" name="Shape 5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53" name="Shape 5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Shape 55"/>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1" i="0" sz="20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56" name="Shape 56"/>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57" name="Shape 57"/>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1pPr>
            <a:lvl2pPr indent="-228600" lvl="1" marL="914400" marR="0" rtl="0" algn="l">
              <a:spcBef>
                <a:spcPts val="24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2pPr>
            <a:lvl3pPr indent="-228600" lvl="2" marL="1371600" marR="0" rtl="0" algn="l">
              <a:spcBef>
                <a:spcPts val="2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3pPr>
            <a:lvl4pPr indent="-228600" lvl="3" marL="18288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4pPr>
            <a:lvl5pPr indent="-228600" lvl="4" marL="22860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5pPr>
            <a:lvl6pPr indent="-228600" lvl="5" marL="27432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6pPr>
            <a:lvl7pPr indent="-228600" lvl="6" marL="32004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7pPr>
            <a:lvl8pPr indent="-228600" lvl="7" marL="36576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8pPr>
            <a:lvl9pPr indent="-228600" lvl="8" marL="41148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9pPr>
          </a:lstStyle>
          <a:p/>
        </p:txBody>
      </p:sp>
      <p:sp>
        <p:nvSpPr>
          <p:cNvPr id="58" name="Shape 5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59" name="Shape 5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60" name="Shape 6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Shape 62"/>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1" i="0" sz="20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63" name="Shape 63"/>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marR="0" rtl="0" algn="l">
              <a:spcBef>
                <a:spcPts val="56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lvl="2" marR="0" rtl="0" algn="l">
              <a:spcBef>
                <a:spcPts val="48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lvl="3"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lvl="4"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lvl="5"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6pPr>
            <a:lvl7pPr lvl="6"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7pPr>
            <a:lvl8pPr lvl="7"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8pPr>
            <a:lvl9pPr lvl="8" marR="0" rtl="0" algn="l">
              <a:spcBef>
                <a:spcPts val="4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9pPr>
          </a:lstStyle>
          <a:p/>
        </p:txBody>
      </p:sp>
      <p:sp>
        <p:nvSpPr>
          <p:cNvPr id="64" name="Shape 6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lt1"/>
              </a:buClr>
              <a:buSzPts val="1400"/>
              <a:buFont typeface="Arial"/>
              <a:buNone/>
              <a:defRPr b="0" i="0" sz="1400" u="none" cap="none" strike="noStrike">
                <a:solidFill>
                  <a:schemeClr val="lt1"/>
                </a:solidFill>
                <a:latin typeface="Arial"/>
                <a:ea typeface="Arial"/>
                <a:cs typeface="Arial"/>
                <a:sym typeface="Arial"/>
              </a:defRPr>
            </a:lvl1pPr>
            <a:lvl2pPr indent="-228600" lvl="1" marL="914400" marR="0" rtl="0" algn="l">
              <a:spcBef>
                <a:spcPts val="240"/>
              </a:spcBef>
              <a:spcAft>
                <a:spcPts val="0"/>
              </a:spcAft>
              <a:buClr>
                <a:schemeClr val="lt1"/>
              </a:buClr>
              <a:buSzPts val="1200"/>
              <a:buFont typeface="Arial"/>
              <a:buNone/>
              <a:defRPr b="0" i="0" sz="1200" u="none" cap="none" strike="noStrike">
                <a:solidFill>
                  <a:schemeClr val="lt1"/>
                </a:solidFill>
                <a:latin typeface="Arial"/>
                <a:ea typeface="Arial"/>
                <a:cs typeface="Arial"/>
                <a:sym typeface="Arial"/>
              </a:defRPr>
            </a:lvl2pPr>
            <a:lvl3pPr indent="-228600" lvl="2" marL="1371600" marR="0" rtl="0" algn="l">
              <a:spcBef>
                <a:spcPts val="200"/>
              </a:spcBef>
              <a:spcAft>
                <a:spcPts val="0"/>
              </a:spcAft>
              <a:buClr>
                <a:schemeClr val="lt1"/>
              </a:buClr>
              <a:buSzPts val="1000"/>
              <a:buFont typeface="Arial"/>
              <a:buNone/>
              <a:defRPr b="0" i="0" sz="1000" u="none" cap="none" strike="noStrike">
                <a:solidFill>
                  <a:schemeClr val="lt1"/>
                </a:solidFill>
                <a:latin typeface="Arial"/>
                <a:ea typeface="Arial"/>
                <a:cs typeface="Arial"/>
                <a:sym typeface="Arial"/>
              </a:defRPr>
            </a:lvl3pPr>
            <a:lvl4pPr indent="-228600" lvl="3" marL="18288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4pPr>
            <a:lvl5pPr indent="-228600" lvl="4" marL="22860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5pPr>
            <a:lvl6pPr indent="-228600" lvl="5" marL="27432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6pPr>
            <a:lvl7pPr indent="-228600" lvl="6" marL="32004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7pPr>
            <a:lvl8pPr indent="-228600" lvl="7" marL="36576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8pPr>
            <a:lvl9pPr indent="-228600" lvl="8" marL="4114800" marR="0" rtl="0" algn="l">
              <a:spcBef>
                <a:spcPts val="180"/>
              </a:spcBef>
              <a:spcAft>
                <a:spcPts val="0"/>
              </a:spcAft>
              <a:buClr>
                <a:schemeClr val="lt1"/>
              </a:buClr>
              <a:buSzPts val="900"/>
              <a:buFont typeface="Arial"/>
              <a:buNone/>
              <a:defRPr b="0" i="0" sz="900" u="none" cap="none" strike="noStrike">
                <a:solidFill>
                  <a:schemeClr val="lt1"/>
                </a:solidFill>
                <a:latin typeface="Arial"/>
                <a:ea typeface="Arial"/>
                <a:cs typeface="Arial"/>
                <a:sym typeface="Arial"/>
              </a:defRPr>
            </a:lvl9pPr>
          </a:lstStyle>
          <a:p/>
        </p:txBody>
      </p:sp>
      <p:sp>
        <p:nvSpPr>
          <p:cNvPr id="65" name="Shape 6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66" name="Shape 6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67" name="Shape 6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tile algn="tl" flip="none" tx="0" sx="100000" ty="0" sy="100000"/>
        </a:blipFill>
      </p:bgPr>
    </p:bg>
    <p:spTree>
      <p:nvGrpSpPr>
        <p:cNvPr id="5" name="Shape 5"/>
        <p:cNvGrpSpPr/>
        <p:nvPr/>
      </p:nvGrpSpPr>
      <p:grpSpPr>
        <a:xfrm>
          <a:off x="0" y="0"/>
          <a:ext cx="0" cy="0"/>
          <a:chOff x="0" y="0"/>
          <a:chExt cx="0" cy="0"/>
        </a:xfrm>
      </p:grpSpPr>
      <p:sp>
        <p:nvSpPr>
          <p:cNvPr id="6" name="Shape 6"/>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lt2"/>
                </a:solidFill>
                <a:latin typeface="Arial"/>
                <a:ea typeface="Arial"/>
                <a:cs typeface="Arial"/>
                <a:sym typeface="Arial"/>
              </a:defRPr>
            </a:lvl9pPr>
          </a:lstStyle>
          <a:p/>
        </p:txBody>
      </p:sp>
      <p:sp>
        <p:nvSpPr>
          <p:cNvPr id="7" name="Shape 7"/>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lt1"/>
              </a:buClr>
              <a:buSzPts val="3200"/>
              <a:buFont typeface="Arial"/>
              <a:buChar char="•"/>
              <a:defRPr b="0" i="0" sz="3200" u="none" cap="none" strike="noStrike">
                <a:solidFill>
                  <a:schemeClr val="lt1"/>
                </a:solidFill>
                <a:latin typeface="Arial"/>
                <a:ea typeface="Arial"/>
                <a:cs typeface="Arial"/>
                <a:sym typeface="Arial"/>
              </a:defRPr>
            </a:lvl1pPr>
            <a:lvl2pPr indent="-406400" lvl="1" marL="914400" marR="0" rtl="0" algn="l">
              <a:spcBef>
                <a:spcPts val="56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2pPr>
            <a:lvl3pPr indent="-381000" lvl="2" marL="1371600" marR="0" rtl="0" algn="l">
              <a:spcBef>
                <a:spcPts val="48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3pPr>
            <a:lvl4pPr indent="-355600" lvl="3" marL="1828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4pPr>
            <a:lvl5pPr indent="-355600" lvl="4" marL="22860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5pPr>
            <a:lvl6pPr indent="-355600" lvl="5" marL="27432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6pPr>
            <a:lvl7pPr indent="-355600" lvl="6" marL="32004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7pPr>
            <a:lvl8pPr indent="-355600" lvl="7" marL="36576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8pPr>
            <a:lvl9pPr indent="-355600" lvl="8" marL="4114800" marR="0" rtl="0" algn="l">
              <a:spcBef>
                <a:spcPts val="4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9pPr>
          </a:lstStyle>
          <a:p/>
        </p:txBody>
      </p:sp>
      <p:sp>
        <p:nvSpPr>
          <p:cNvPr id="8" name="Shape 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9" name="Shape 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0" name="Shape 1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lt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lt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lt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lt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lt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lt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lt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lt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lt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jpg"/><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Shape 91"/>
          <p:cNvSpPr txBox="1"/>
          <p:nvPr>
            <p:ph type="ctrTitle"/>
          </p:nvPr>
        </p:nvSpPr>
        <p:spPr>
          <a:xfrm>
            <a:off x="685800" y="457200"/>
            <a:ext cx="7772400" cy="1981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4000" u="none" cap="none" strike="noStrike">
                <a:solidFill>
                  <a:srgbClr val="600000"/>
                </a:solidFill>
                <a:latin typeface="Bookman Old Style"/>
                <a:ea typeface="Bookman Old Style"/>
                <a:cs typeface="Bookman Old Style"/>
                <a:sym typeface="Bookman Old Style"/>
              </a:rPr>
              <a:t>Kingdoms &amp; Trading States of Medieval Africa</a:t>
            </a:r>
            <a:endParaRPr/>
          </a:p>
        </p:txBody>
      </p:sp>
      <p:sp>
        <p:nvSpPr>
          <p:cNvPr id="92" name="Shape 92"/>
          <p:cNvSpPr txBox="1"/>
          <p:nvPr>
            <p:ph idx="1" type="subTitle"/>
          </p:nvPr>
        </p:nvSpPr>
        <p:spPr>
          <a:xfrm>
            <a:off x="1371600" y="5410200"/>
            <a:ext cx="6400800" cy="12192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933732"/>
              </a:buClr>
              <a:buSzPts val="3200"/>
              <a:buFont typeface="Bookman Old Style"/>
              <a:buNone/>
            </a:pPr>
            <a:r>
              <a:rPr b="1" i="0" lang="en-US" sz="3200" u="none" cap="none" strike="noStrike">
                <a:solidFill>
                  <a:srgbClr val="933732"/>
                </a:solidFill>
                <a:latin typeface="Bookman Old Style"/>
                <a:ea typeface="Bookman Old Style"/>
                <a:cs typeface="Bookman Old Style"/>
                <a:sym typeface="Bookman Old Style"/>
              </a:rPr>
              <a:t>The Mali Empire</a:t>
            </a:r>
            <a:endParaRPr b="1" i="0" sz="1800" u="none" cap="none" strike="noStrike">
              <a:solidFill>
                <a:srgbClr val="933732"/>
              </a:solidFill>
              <a:latin typeface="Bookman Old Style"/>
              <a:ea typeface="Bookman Old Style"/>
              <a:cs typeface="Bookman Old Style"/>
              <a:sym typeface="Bookman Old Style"/>
            </a:endParaRPr>
          </a:p>
        </p:txBody>
      </p:sp>
      <p:pic>
        <p:nvPicPr>
          <p:cNvPr descr="http://tse1.mm.bing.net/th?&amp;id=JN.m/WA6khIbVxJeUOwucT8EQ&amp;w=300&amp;h=300&amp;c=0&amp;pid=1.9&amp;rs=0&amp;p=0" id="93" name="Shape 93"/>
          <p:cNvPicPr preferRelativeResize="0"/>
          <p:nvPr/>
        </p:nvPicPr>
        <p:blipFill rotWithShape="1">
          <a:blip r:embed="rId3">
            <a:alphaModFix/>
          </a:blip>
          <a:srcRect b="0" l="0" r="0" t="0"/>
          <a:stretch/>
        </p:blipFill>
        <p:spPr>
          <a:xfrm>
            <a:off x="2514600" y="2514600"/>
            <a:ext cx="3848100" cy="2886075"/>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
                                        </p:tgtEl>
                                        <p:attrNameLst>
                                          <p:attrName>style.visibility</p:attrName>
                                        </p:attrNameLst>
                                      </p:cBhvr>
                                      <p:to>
                                        <p:strVal val="visible"/>
                                      </p:to>
                                    </p:set>
                                    <p:animEffect filter="fade" transition="in">
                                      <p:cBhvr>
                                        <p:cTn dur="500"/>
                                        <p:tgtEl>
                                          <p:spTgt spid="9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
                                            <p:txEl>
                                              <p:pRg end="0" st="0"/>
                                            </p:txEl>
                                          </p:spTgt>
                                        </p:tgtEl>
                                        <p:attrNameLst>
                                          <p:attrName>style.visibility</p:attrName>
                                        </p:attrNameLst>
                                      </p:cBhvr>
                                      <p:to>
                                        <p:strVal val="visible"/>
                                      </p:to>
                                    </p:set>
                                    <p:animEffect filter="fade" transition="in">
                                      <p:cBhvr>
                                        <p:cTn dur="500"/>
                                        <p:tgtEl>
                                          <p:spTgt spid="9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gtEl>
                                        <p:attrNameLst>
                                          <p:attrName>style.visibility</p:attrName>
                                        </p:attrNameLst>
                                      </p:cBhvr>
                                      <p:to>
                                        <p:strVal val="visible"/>
                                      </p:to>
                                    </p:set>
                                    <p:animEffect filter="fade" transition="in">
                                      <p:cBhvr>
                                        <p:cTn dur="500"/>
                                        <p:tgtEl>
                                          <p:spTgt spid="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Mansu Musa’s Hajj</a:t>
            </a:r>
            <a:endParaRPr b="1" i="0" sz="3600" u="none" cap="none" strike="noStrike">
              <a:solidFill>
                <a:srgbClr val="600000"/>
              </a:solidFill>
              <a:latin typeface="Bookman Old Style"/>
              <a:ea typeface="Bookman Old Style"/>
              <a:cs typeface="Bookman Old Style"/>
              <a:sym typeface="Bookman Old Style"/>
            </a:endParaRPr>
          </a:p>
        </p:txBody>
      </p:sp>
      <p:sp>
        <p:nvSpPr>
          <p:cNvPr id="155" name="Shape 155"/>
          <p:cNvSpPr txBox="1"/>
          <p:nvPr>
            <p:ph idx="1" type="body"/>
          </p:nvPr>
        </p:nvSpPr>
        <p:spPr>
          <a:xfrm>
            <a:off x="304800" y="1600200"/>
            <a:ext cx="8686800" cy="45259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His </a:t>
            </a:r>
            <a:r>
              <a:rPr b="1" i="1" lang="en-US" sz="2200" u="none" cap="none" strike="noStrike">
                <a:solidFill>
                  <a:srgbClr val="0070C0"/>
                </a:solidFill>
                <a:latin typeface="Bookman Old Style"/>
                <a:ea typeface="Bookman Old Style"/>
                <a:cs typeface="Bookman Old Style"/>
                <a:sym typeface="Bookman Old Style"/>
              </a:rPr>
              <a:t>Hajj </a:t>
            </a:r>
            <a:r>
              <a:rPr b="0" i="0" lang="en-US" sz="2200" u="none" cap="none" strike="noStrike">
                <a:solidFill>
                  <a:srgbClr val="600000"/>
                </a:solidFill>
                <a:latin typeface="Bookman Old Style"/>
                <a:ea typeface="Bookman Old Style"/>
                <a:cs typeface="Bookman Old Style"/>
                <a:sym typeface="Bookman Old Style"/>
              </a:rPr>
              <a:t>to</a:t>
            </a:r>
            <a:r>
              <a:rPr b="1" i="1" lang="en-US" sz="2200" u="none" cap="none" strike="noStrike">
                <a:solidFill>
                  <a:srgbClr val="600000"/>
                </a:solidFill>
                <a:latin typeface="Bookman Old Style"/>
                <a:ea typeface="Bookman Old Style"/>
                <a:cs typeface="Bookman Old Style"/>
                <a:sym typeface="Bookman Old Style"/>
              </a:rPr>
              <a:t> Makkah, </a:t>
            </a:r>
            <a:r>
              <a:rPr b="0" i="0" lang="en-US" sz="2200" u="none" cap="none" strike="noStrike">
                <a:solidFill>
                  <a:srgbClr val="600000"/>
                </a:solidFill>
                <a:latin typeface="Bookman Old Style"/>
                <a:ea typeface="Bookman Old Style"/>
                <a:cs typeface="Bookman Old Style"/>
                <a:sym typeface="Bookman Old Style"/>
              </a:rPr>
              <a:t>covered 3,000 miles and took 8 months. His party may have been 80,000 strong. His arrival featured 500 slaves, each carrying a 6 pound staff of gold, followed by a caravan of 200 camels carrying 30,000 pounds of gold, food clothing and supplies.</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He was offended when asked to kneel before the sultan.  After he did, the sultan seated him next to himself as an equal.</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People lined the streets to see him in </a:t>
            </a:r>
            <a:r>
              <a:rPr b="1" i="1" lang="en-US" sz="2200" u="none" cap="none" strike="noStrike">
                <a:solidFill>
                  <a:srgbClr val="600000"/>
                </a:solidFill>
                <a:latin typeface="Bookman Old Style"/>
                <a:ea typeface="Bookman Old Style"/>
                <a:cs typeface="Bookman Old Style"/>
                <a:sym typeface="Bookman Old Style"/>
              </a:rPr>
              <a:t>Makkah</a:t>
            </a:r>
            <a:r>
              <a:rPr b="0" i="0" lang="en-US" sz="2200" u="none" cap="none" strike="noStrike">
                <a:solidFill>
                  <a:srgbClr val="600000"/>
                </a:solidFill>
                <a:latin typeface="Bookman Old Style"/>
                <a:ea typeface="Bookman Old Style"/>
                <a:cs typeface="Bookman Old Style"/>
                <a:sym typeface="Bookman Old Style"/>
              </a:rPr>
              <a:t> and </a:t>
            </a:r>
            <a:r>
              <a:rPr b="1" i="0" lang="en-US" sz="2200" u="none" cap="none" strike="noStrike">
                <a:solidFill>
                  <a:srgbClr val="600000"/>
                </a:solidFill>
                <a:latin typeface="Bookman Old Style"/>
                <a:ea typeface="Bookman Old Style"/>
                <a:cs typeface="Bookman Old Style"/>
                <a:sym typeface="Bookman Old Style"/>
              </a:rPr>
              <a:t>Medina.</a:t>
            </a:r>
            <a:r>
              <a:rPr b="0" i="0" lang="en-US" sz="2200" u="none" cap="none" strike="noStrike">
                <a:solidFill>
                  <a:srgbClr val="600000"/>
                </a:solidFill>
                <a:latin typeface="Bookman Old Style"/>
                <a:ea typeface="Bookman Old Style"/>
                <a:cs typeface="Bookman Old Style"/>
                <a:sym typeface="Bookman Old Style"/>
              </a:rPr>
              <a:t> </a:t>
            </a:r>
            <a:r>
              <a:rPr b="0" i="0" lang="en-US" sz="2200" u="sng" cap="none" strike="noStrike">
                <a:solidFill>
                  <a:srgbClr val="600000"/>
                </a:solidFill>
                <a:latin typeface="Bookman Old Style"/>
                <a:ea typeface="Bookman Old Style"/>
                <a:cs typeface="Bookman Old Style"/>
                <a:sym typeface="Bookman Old Style"/>
              </a:rPr>
              <a:t>He paid for everything in gold and gave expensive gifts to his hosts</a:t>
            </a:r>
            <a:r>
              <a:rPr b="0" i="0" lang="en-US" sz="2200" u="none" cap="none" strike="noStrike">
                <a:solidFill>
                  <a:srgbClr val="600000"/>
                </a:solidFill>
                <a:latin typeface="Bookman Old Style"/>
                <a:ea typeface="Bookman Old Style"/>
                <a:cs typeface="Bookman Old Style"/>
                <a:sym typeface="Bookman Old Style"/>
              </a:rPr>
              <a:t>. </a:t>
            </a:r>
            <a:endParaRPr/>
          </a:p>
        </p:txBody>
      </p:sp>
      <p:pic>
        <p:nvPicPr>
          <p:cNvPr descr="http://tse1.mm.bing.net/th?&amp;id=JN./6d0NeV2CGx5yknoxWKT1g&amp;w=300&amp;h=300&amp;c=0&amp;pid=1.9&amp;rs=0&amp;p=0" id="156" name="Shape 156"/>
          <p:cNvPicPr preferRelativeResize="0"/>
          <p:nvPr/>
        </p:nvPicPr>
        <p:blipFill rotWithShape="1">
          <a:blip r:embed="rId3">
            <a:alphaModFix/>
          </a:blip>
          <a:srcRect b="0" l="0" r="0" t="0"/>
          <a:stretch/>
        </p:blipFill>
        <p:spPr>
          <a:xfrm>
            <a:off x="7467600" y="152400"/>
            <a:ext cx="1447800" cy="14478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500"/>
                                        <p:tgtEl>
                                          <p:spTgt spid="1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
                                            <p:txEl>
                                              <p:pRg end="0" st="0"/>
                                            </p:txEl>
                                          </p:spTgt>
                                        </p:tgtEl>
                                        <p:attrNameLst>
                                          <p:attrName>style.visibility</p:attrName>
                                        </p:attrNameLst>
                                      </p:cBhvr>
                                      <p:to>
                                        <p:strVal val="visible"/>
                                      </p:to>
                                    </p:set>
                                    <p:anim calcmode="lin" valueType="num">
                                      <p:cBhvr additive="base">
                                        <p:cTn dur="500"/>
                                        <p:tgtEl>
                                          <p:spTgt spid="155">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
                                            <p:txEl>
                                              <p:pRg end="1" st="1"/>
                                            </p:txEl>
                                          </p:spTgt>
                                        </p:tgtEl>
                                        <p:attrNameLst>
                                          <p:attrName>style.visibility</p:attrName>
                                        </p:attrNameLst>
                                      </p:cBhvr>
                                      <p:to>
                                        <p:strVal val="visible"/>
                                      </p:to>
                                    </p:set>
                                    <p:anim calcmode="lin" valueType="num">
                                      <p:cBhvr additive="base">
                                        <p:cTn dur="500"/>
                                        <p:tgtEl>
                                          <p:spTgt spid="155">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55">
                                            <p:txEl>
                                              <p:pRg end="2" st="2"/>
                                            </p:txEl>
                                          </p:spTgt>
                                        </p:tgtEl>
                                        <p:attrNameLst>
                                          <p:attrName>style.visibility</p:attrName>
                                        </p:attrNameLst>
                                      </p:cBhvr>
                                      <p:to>
                                        <p:strVal val="visible"/>
                                      </p:to>
                                    </p:set>
                                    <p:anim calcmode="lin" valueType="num">
                                      <p:cBhvr additive="base">
                                        <p:cTn dur="500"/>
                                        <p:tgtEl>
                                          <p:spTgt spid="155">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81513F"/>
                </a:solidFill>
                <a:latin typeface="Bookman Old Style"/>
                <a:ea typeface="Bookman Old Style"/>
                <a:cs typeface="Bookman Old Style"/>
                <a:sym typeface="Bookman Old Style"/>
              </a:rPr>
              <a:t>Mansu Musa’s</a:t>
            </a:r>
            <a:br>
              <a:rPr b="1" i="0" lang="en-US" sz="3600" u="none" cap="none" strike="noStrike">
                <a:solidFill>
                  <a:srgbClr val="81513F"/>
                </a:solidFill>
                <a:latin typeface="Bookman Old Style"/>
                <a:ea typeface="Bookman Old Style"/>
                <a:cs typeface="Bookman Old Style"/>
                <a:sym typeface="Bookman Old Style"/>
              </a:rPr>
            </a:br>
            <a:r>
              <a:rPr b="1" i="0" lang="en-US" sz="3600" u="none" cap="none" strike="noStrike">
                <a:solidFill>
                  <a:srgbClr val="81513F"/>
                </a:solidFill>
                <a:latin typeface="Bookman Old Style"/>
                <a:ea typeface="Bookman Old Style"/>
                <a:cs typeface="Bookman Old Style"/>
                <a:sym typeface="Bookman Old Style"/>
              </a:rPr>
              <a:t>Leadership</a:t>
            </a:r>
            <a:endParaRPr b="1" i="0" sz="3600" u="none" cap="none" strike="noStrike">
              <a:solidFill>
                <a:srgbClr val="600000"/>
              </a:solidFill>
              <a:latin typeface="Bookman Old Style"/>
              <a:ea typeface="Bookman Old Style"/>
              <a:cs typeface="Bookman Old Style"/>
              <a:sym typeface="Bookman Old Style"/>
            </a:endParaRPr>
          </a:p>
        </p:txBody>
      </p:sp>
      <p:sp>
        <p:nvSpPr>
          <p:cNvPr id="162" name="Shape 162"/>
          <p:cNvSpPr txBox="1"/>
          <p:nvPr>
            <p:ph idx="1" type="body"/>
          </p:nvPr>
        </p:nvSpPr>
        <p:spPr>
          <a:xfrm>
            <a:off x="457200" y="1752600"/>
            <a:ext cx="8229600" cy="4572000"/>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002060"/>
              </a:buClr>
              <a:buSzPts val="2200"/>
              <a:buFont typeface="Bookman Old Style"/>
              <a:buChar char="•"/>
            </a:pPr>
            <a:r>
              <a:rPr b="1" i="0" lang="en-US" sz="2200" u="none" cap="none" strike="noStrike">
                <a:solidFill>
                  <a:srgbClr val="002060"/>
                </a:solidFill>
                <a:latin typeface="Bookman Old Style"/>
                <a:ea typeface="Bookman Old Style"/>
                <a:cs typeface="Bookman Old Style"/>
                <a:sym typeface="Bookman Old Style"/>
              </a:rPr>
              <a:t>Mansa Musa </a:t>
            </a:r>
            <a:r>
              <a:rPr b="0" i="0" lang="en-US" sz="2200" u="none" cap="none" strike="noStrike">
                <a:solidFill>
                  <a:srgbClr val="600000"/>
                </a:solidFill>
                <a:latin typeface="Bookman Old Style"/>
                <a:ea typeface="Bookman Old Style"/>
                <a:cs typeface="Bookman Old Style"/>
                <a:sym typeface="Bookman Old Style"/>
              </a:rPr>
              <a:t>was an exceptionally wise and efficient ruler. He divided the empire into provinces, each with its own governor, and towns that were administered by a </a:t>
            </a:r>
            <a:r>
              <a:rPr b="1" i="1" lang="en-US" sz="2200" u="none" cap="none" strike="noStrike">
                <a:solidFill>
                  <a:srgbClr val="600000"/>
                </a:solidFill>
                <a:latin typeface="Bookman Old Style"/>
                <a:ea typeface="Bookman Old Style"/>
                <a:cs typeface="Bookman Old Style"/>
                <a:sym typeface="Bookman Old Style"/>
              </a:rPr>
              <a:t>mochrif</a:t>
            </a:r>
            <a:r>
              <a:rPr b="0" i="0" lang="en-US" sz="2200" u="none" cap="none" strike="noStrike">
                <a:solidFill>
                  <a:srgbClr val="600000"/>
                </a:solidFill>
                <a:latin typeface="Bookman Old Style"/>
                <a:ea typeface="Bookman Old Style"/>
                <a:cs typeface="Bookman Old Style"/>
                <a:sym typeface="Bookman Old Style"/>
              </a:rPr>
              <a:t> or </a:t>
            </a:r>
            <a:r>
              <a:rPr b="1" i="1" lang="en-US" sz="2200" u="none" cap="none" strike="noStrike">
                <a:solidFill>
                  <a:srgbClr val="600000"/>
                </a:solidFill>
                <a:latin typeface="Bookman Old Style"/>
                <a:ea typeface="Bookman Old Style"/>
                <a:cs typeface="Bookman Old Style"/>
                <a:sym typeface="Bookman Old Style"/>
              </a:rPr>
              <a:t>mayor.</a:t>
            </a:r>
            <a:r>
              <a:rPr b="0" i="0" lang="en-US" sz="2200" u="none" cap="none" strike="noStrike">
                <a:solidFill>
                  <a:srgbClr val="600000"/>
                </a:solidFill>
                <a:latin typeface="Bookman Old Style"/>
                <a:ea typeface="Bookman Old Style"/>
                <a:cs typeface="Bookman Old Style"/>
                <a:sym typeface="Bookman Old Style"/>
              </a:rPr>
              <a:t>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A </a:t>
            </a:r>
            <a:r>
              <a:rPr b="0" i="0" lang="en-US" sz="2200" u="sng" cap="none" strike="noStrike">
                <a:solidFill>
                  <a:srgbClr val="600000"/>
                </a:solidFill>
                <a:latin typeface="Bookman Old Style"/>
                <a:ea typeface="Bookman Old Style"/>
                <a:cs typeface="Bookman Old Style"/>
                <a:sym typeface="Bookman Old Style"/>
              </a:rPr>
              <a:t>huge army kept the peace</a:t>
            </a:r>
            <a:r>
              <a:rPr b="0" i="0" lang="en-US" sz="2200" u="none" cap="none" strike="noStrike">
                <a:solidFill>
                  <a:srgbClr val="600000"/>
                </a:solidFill>
                <a:latin typeface="Bookman Old Style"/>
                <a:ea typeface="Bookman Old Style"/>
                <a:cs typeface="Bookman Old Style"/>
                <a:sym typeface="Bookman Old Style"/>
              </a:rPr>
              <a:t>, putting down rebellions in the smaller kingdoms bordering the central part of the empire, and policing the many trade routes. </a:t>
            </a:r>
            <a:endParaRPr/>
          </a:p>
          <a:p>
            <a:pPr indent="-342900" lvl="0" marL="342900" marR="0" rtl="0" algn="l">
              <a:spcBef>
                <a:spcPts val="440"/>
              </a:spcBef>
              <a:spcAft>
                <a:spcPts val="0"/>
              </a:spcAft>
              <a:buClr>
                <a:srgbClr val="C00000"/>
              </a:buClr>
              <a:buSzPts val="2200"/>
              <a:buFont typeface="Bookman Old Style"/>
              <a:buChar char="•"/>
            </a:pPr>
            <a:r>
              <a:rPr b="1" i="0" lang="en-US" sz="2200" u="none" cap="none" strike="noStrike">
                <a:solidFill>
                  <a:srgbClr val="C00000"/>
                </a:solidFill>
                <a:latin typeface="Bookman Old Style"/>
                <a:ea typeface="Bookman Old Style"/>
                <a:cs typeface="Bookman Old Style"/>
                <a:sym typeface="Bookman Old Style"/>
              </a:rPr>
              <a:t>Timbuktu </a:t>
            </a:r>
            <a:r>
              <a:rPr b="0" i="0" lang="en-US" sz="2200" u="none" cap="none" strike="noStrike">
                <a:solidFill>
                  <a:srgbClr val="600000"/>
                </a:solidFill>
                <a:latin typeface="Bookman Old Style"/>
                <a:ea typeface="Bookman Old Style"/>
                <a:cs typeface="Bookman Old Style"/>
                <a:sym typeface="Bookman Old Style"/>
              </a:rPr>
              <a:t>became a center of learning, luxury, and trade, where river people met with the desert nomads, and where scholars and merchants from other parts of Africa, the Middle East, and even Europe came to its universities and bustling markets.</a:t>
            </a:r>
            <a:endParaRPr/>
          </a:p>
          <a:p>
            <a:pPr indent="-203200" lvl="0" marL="342900" marR="0" rtl="0" algn="l">
              <a:spcBef>
                <a:spcPts val="440"/>
              </a:spcBef>
              <a:spcAft>
                <a:spcPts val="0"/>
              </a:spcAft>
              <a:buClr>
                <a:schemeClr val="lt1"/>
              </a:buClr>
              <a:buSzPts val="2200"/>
              <a:buFont typeface="Arial"/>
              <a:buNone/>
            </a:pPr>
            <a:r>
              <a:t/>
            </a:r>
            <a:endParaRPr b="1" i="1"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xtcXKHt8nT1iSMc0Znr%2bHQ&amp;w=300&amp;h=300&amp;c=0&amp;pid=1.9&amp;rs=0&amp;p=0" id="163" name="Shape 163"/>
          <p:cNvPicPr preferRelativeResize="0"/>
          <p:nvPr/>
        </p:nvPicPr>
        <p:blipFill rotWithShape="1">
          <a:blip r:embed="rId3">
            <a:alphaModFix/>
          </a:blip>
          <a:srcRect b="0" l="0" r="0" t="0"/>
          <a:stretch/>
        </p:blipFill>
        <p:spPr>
          <a:xfrm>
            <a:off x="152400" y="152400"/>
            <a:ext cx="1600200" cy="14859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
                                            <p:txEl>
                                              <p:pRg end="0" st="0"/>
                                            </p:txEl>
                                          </p:spTgt>
                                        </p:tgtEl>
                                        <p:attrNameLst>
                                          <p:attrName>style.visibility</p:attrName>
                                        </p:attrNameLst>
                                      </p:cBhvr>
                                      <p:to>
                                        <p:strVal val="visible"/>
                                      </p:to>
                                    </p:set>
                                    <p:anim calcmode="lin" valueType="num">
                                      <p:cBhvr additive="base">
                                        <p:cTn dur="500"/>
                                        <p:tgtEl>
                                          <p:spTgt spid="16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
                                            <p:txEl>
                                              <p:pRg end="1" st="1"/>
                                            </p:txEl>
                                          </p:spTgt>
                                        </p:tgtEl>
                                        <p:attrNameLst>
                                          <p:attrName>style.visibility</p:attrName>
                                        </p:attrNameLst>
                                      </p:cBhvr>
                                      <p:to>
                                        <p:strVal val="visible"/>
                                      </p:to>
                                    </p:set>
                                    <p:anim calcmode="lin" valueType="num">
                                      <p:cBhvr additive="base">
                                        <p:cTn dur="500"/>
                                        <p:tgtEl>
                                          <p:spTgt spid="16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
                                            <p:txEl>
                                              <p:pRg end="2" st="2"/>
                                            </p:txEl>
                                          </p:spTgt>
                                        </p:tgtEl>
                                        <p:attrNameLst>
                                          <p:attrName>style.visibility</p:attrName>
                                        </p:attrNameLst>
                                      </p:cBhvr>
                                      <p:to>
                                        <p:strVal val="visible"/>
                                      </p:to>
                                    </p:set>
                                    <p:anim calcmode="lin" valueType="num">
                                      <p:cBhvr additive="base">
                                        <p:cTn dur="500"/>
                                        <p:tgtEl>
                                          <p:spTgt spid="16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2">
                                            <p:txEl>
                                              <p:pRg end="3" st="3"/>
                                            </p:txEl>
                                          </p:spTgt>
                                        </p:tgtEl>
                                        <p:attrNameLst>
                                          <p:attrName>style.visibility</p:attrName>
                                        </p:attrNameLst>
                                      </p:cBhvr>
                                      <p:to>
                                        <p:strVal val="visible"/>
                                      </p:to>
                                    </p:set>
                                    <p:anim calcmode="lin" valueType="num">
                                      <p:cBhvr additive="base">
                                        <p:cTn dur="500"/>
                                        <p:tgtEl>
                                          <p:spTgt spid="162">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Mali’s Highpoint </a:t>
            </a:r>
            <a:endParaRPr b="1" i="0" sz="3600" u="none" cap="none" strike="noStrike">
              <a:solidFill>
                <a:srgbClr val="600000"/>
              </a:solidFill>
              <a:latin typeface="Bookman Old Style"/>
              <a:ea typeface="Bookman Old Style"/>
              <a:cs typeface="Bookman Old Style"/>
              <a:sym typeface="Bookman Old Style"/>
            </a:endParaRPr>
          </a:p>
        </p:txBody>
      </p:sp>
      <p:sp>
        <p:nvSpPr>
          <p:cNvPr id="169" name="Shape 169"/>
          <p:cNvSpPr txBox="1"/>
          <p:nvPr>
            <p:ph idx="1" type="body"/>
          </p:nvPr>
        </p:nvSpPr>
        <p:spPr>
          <a:xfrm>
            <a:off x="457200" y="1371600"/>
            <a:ext cx="82296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The </a:t>
            </a:r>
            <a:r>
              <a:rPr b="1" i="0" lang="en-US" sz="2200" u="none" cap="none" strike="noStrike">
                <a:solidFill>
                  <a:srgbClr val="C00000"/>
                </a:solidFill>
                <a:latin typeface="Bookman Old Style"/>
                <a:ea typeface="Bookman Old Style"/>
                <a:cs typeface="Bookman Old Style"/>
                <a:sym typeface="Bookman Old Style"/>
              </a:rPr>
              <a:t>Empire of Mali </a:t>
            </a:r>
            <a:r>
              <a:rPr b="0" i="0" lang="en-US" sz="2200" u="none" cap="none" strike="noStrike">
                <a:solidFill>
                  <a:srgbClr val="600000"/>
                </a:solidFill>
                <a:latin typeface="Bookman Old Style"/>
                <a:ea typeface="Bookman Old Style"/>
                <a:cs typeface="Bookman Old Style"/>
                <a:sym typeface="Bookman Old Style"/>
              </a:rPr>
              <a:t>reached its zenith in the 14</a:t>
            </a:r>
            <a:r>
              <a:rPr b="0" baseline="30000" i="0" lang="en-US" sz="2200" u="none" cap="none" strike="noStrike">
                <a:solidFill>
                  <a:srgbClr val="600000"/>
                </a:solidFill>
                <a:latin typeface="Bookman Old Style"/>
                <a:ea typeface="Bookman Old Style"/>
                <a:cs typeface="Bookman Old Style"/>
                <a:sym typeface="Bookman Old Style"/>
              </a:rPr>
              <a:t>th</a:t>
            </a:r>
            <a:r>
              <a:rPr b="0" i="0" lang="en-US" sz="2200" u="none" cap="none" strike="noStrike">
                <a:solidFill>
                  <a:srgbClr val="600000"/>
                </a:solidFill>
                <a:latin typeface="Bookman Old Style"/>
                <a:ea typeface="Bookman Old Style"/>
                <a:cs typeface="Bookman Old Style"/>
                <a:sym typeface="Bookman Old Style"/>
              </a:rPr>
              <a:t> century but its power and fame depended greatly on the personal power of the ruler.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After the death of </a:t>
            </a:r>
            <a:r>
              <a:rPr b="1" i="0" lang="en-US" sz="2200" u="none" cap="none" strike="noStrike">
                <a:solidFill>
                  <a:srgbClr val="002060"/>
                </a:solidFill>
                <a:latin typeface="Bookman Old Style"/>
                <a:ea typeface="Bookman Old Style"/>
                <a:cs typeface="Bookman Old Style"/>
                <a:sym typeface="Bookman Old Style"/>
              </a:rPr>
              <a:t>Mansa Musa </a:t>
            </a:r>
            <a:r>
              <a:rPr b="0" i="0" lang="en-US" sz="2200" u="none" cap="none" strike="noStrike">
                <a:solidFill>
                  <a:srgbClr val="600000"/>
                </a:solidFill>
                <a:latin typeface="Bookman Old Style"/>
                <a:ea typeface="Bookman Old Style"/>
                <a:cs typeface="Bookman Old Style"/>
                <a:sym typeface="Bookman Old Style"/>
              </a:rPr>
              <a:t>and his brother </a:t>
            </a:r>
            <a:r>
              <a:rPr b="1" i="0" lang="en-US" sz="2200" u="none" cap="none" strike="noStrike">
                <a:solidFill>
                  <a:srgbClr val="002060"/>
                </a:solidFill>
                <a:latin typeface="Bookman Old Style"/>
                <a:ea typeface="Bookman Old Style"/>
                <a:cs typeface="Bookman Old Style"/>
                <a:sym typeface="Bookman Old Style"/>
              </a:rPr>
              <a:t>Mansa Sulayman,</a:t>
            </a:r>
            <a:r>
              <a:rPr b="0" i="0" lang="en-US" sz="2200" u="none" cap="none" strike="noStrike">
                <a:solidFill>
                  <a:srgbClr val="600000"/>
                </a:solidFill>
                <a:latin typeface="Bookman Old Style"/>
                <a:ea typeface="Bookman Old Style"/>
                <a:cs typeface="Bookman Old Style"/>
                <a:sym typeface="Bookman Old Style"/>
              </a:rPr>
              <a:t> </a:t>
            </a:r>
            <a:r>
              <a:rPr b="1" i="0" lang="en-US" sz="2200" u="none" cap="none" strike="noStrike">
                <a:solidFill>
                  <a:srgbClr val="C00000"/>
                </a:solidFill>
                <a:latin typeface="Bookman Old Style"/>
                <a:ea typeface="Bookman Old Style"/>
                <a:cs typeface="Bookman Old Style"/>
                <a:sym typeface="Bookman Old Style"/>
              </a:rPr>
              <a:t>Timbuktu </a:t>
            </a:r>
            <a:r>
              <a:rPr b="0" i="0" lang="en-US" sz="2200" u="none" cap="none" strike="noStrike">
                <a:solidFill>
                  <a:srgbClr val="600000"/>
                </a:solidFill>
                <a:latin typeface="Bookman Old Style"/>
                <a:ea typeface="Bookman Old Style"/>
                <a:cs typeface="Bookman Old Style"/>
                <a:sym typeface="Bookman Old Style"/>
              </a:rPr>
              <a:t>was raided and burned. </a:t>
            </a:r>
            <a:endParaRPr/>
          </a:p>
          <a:p>
            <a:pPr indent="-342900" lvl="0" marL="342900" marR="0" rtl="0" algn="l">
              <a:spcBef>
                <a:spcPts val="440"/>
              </a:spcBef>
              <a:spcAft>
                <a:spcPts val="0"/>
              </a:spcAft>
              <a:buClr>
                <a:srgbClr val="600000"/>
              </a:buClr>
              <a:buSzPts val="2200"/>
              <a:buFont typeface="Bookman Old Style"/>
              <a:buChar char="•"/>
            </a:pPr>
            <a:r>
              <a:rPr b="1" i="1" lang="en-US" sz="2200" u="none" cap="none" strike="noStrike">
                <a:solidFill>
                  <a:srgbClr val="600000"/>
                </a:solidFill>
                <a:latin typeface="Bookman Old Style"/>
                <a:ea typeface="Bookman Old Style"/>
                <a:cs typeface="Bookman Old Style"/>
                <a:sym typeface="Bookman Old Style"/>
              </a:rPr>
              <a:t>The </a:t>
            </a:r>
            <a:r>
              <a:rPr b="1" i="1" lang="en-US" sz="2200" u="none" cap="none" strike="noStrike">
                <a:solidFill>
                  <a:srgbClr val="C00000"/>
                </a:solidFill>
                <a:latin typeface="Bookman Old Style"/>
                <a:ea typeface="Bookman Old Style"/>
                <a:cs typeface="Bookman Old Style"/>
                <a:sym typeface="Bookman Old Style"/>
              </a:rPr>
              <a:t>Mali Empire </a:t>
            </a:r>
            <a:r>
              <a:rPr b="1" i="1" lang="en-US" sz="2200" u="none" cap="none" strike="noStrike">
                <a:solidFill>
                  <a:srgbClr val="600000"/>
                </a:solidFill>
                <a:latin typeface="Bookman Old Style"/>
                <a:ea typeface="Bookman Old Style"/>
                <a:cs typeface="Bookman Old Style"/>
                <a:sym typeface="Bookman Old Style"/>
              </a:rPr>
              <a:t>collapsed when several states, including </a:t>
            </a:r>
            <a:r>
              <a:rPr b="1" i="1" lang="en-US" sz="2200" u="none" cap="none" strike="noStrike">
                <a:solidFill>
                  <a:srgbClr val="C00000"/>
                </a:solidFill>
                <a:latin typeface="Bookman Old Style"/>
                <a:ea typeface="Bookman Old Style"/>
                <a:cs typeface="Bookman Old Style"/>
                <a:sym typeface="Bookman Old Style"/>
              </a:rPr>
              <a:t>Songhai, </a:t>
            </a:r>
            <a:r>
              <a:rPr b="1" i="1" lang="en-US" sz="2200" u="none" cap="none" strike="noStrike">
                <a:solidFill>
                  <a:srgbClr val="600000"/>
                </a:solidFill>
                <a:latin typeface="Bookman Old Style"/>
                <a:ea typeface="Bookman Old Style"/>
                <a:cs typeface="Bookman Old Style"/>
                <a:sym typeface="Bookman Old Style"/>
              </a:rPr>
              <a:t>proclaimed and defended their independence.</a:t>
            </a:r>
            <a:endParaRPr b="0" i="1" sz="2200" u="none" cap="none" strike="noStrike">
              <a:solidFill>
                <a:srgbClr val="600000"/>
              </a:solidFill>
              <a:latin typeface="Bookman Old Style"/>
              <a:ea typeface="Bookman Old Style"/>
              <a:cs typeface="Bookman Old Style"/>
              <a:sym typeface="Bookman Old Style"/>
            </a:endParaRPr>
          </a:p>
          <a:p>
            <a:pPr indent="-203200" lvl="0" marL="342900" marR="0" rtl="0" algn="l">
              <a:spcBef>
                <a:spcPts val="440"/>
              </a:spcBef>
              <a:spcAft>
                <a:spcPts val="0"/>
              </a:spcAft>
              <a:buClr>
                <a:schemeClr val="lt1"/>
              </a:buClr>
              <a:buSzPts val="2200"/>
              <a:buFont typeface="Arial"/>
              <a:buNone/>
            </a:pPr>
            <a:r>
              <a:t/>
            </a:r>
            <a:endParaRPr b="1" i="1"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lH5m8R/kAUWDWsDZsruGgw&amp;w=300&amp;h=300&amp;c=0&amp;pid=1.9&amp;rs=0&amp;p=0" id="170" name="Shape 170"/>
          <p:cNvPicPr preferRelativeResize="0"/>
          <p:nvPr/>
        </p:nvPicPr>
        <p:blipFill rotWithShape="1">
          <a:blip r:embed="rId3">
            <a:alphaModFix/>
          </a:blip>
          <a:srcRect b="0" l="0" r="0" t="0"/>
          <a:stretch/>
        </p:blipFill>
        <p:spPr>
          <a:xfrm>
            <a:off x="3352800" y="4572000"/>
            <a:ext cx="2857500" cy="1943101"/>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
                                            <p:txEl>
                                              <p:pRg end="0" st="0"/>
                                            </p:txEl>
                                          </p:spTgt>
                                        </p:tgtEl>
                                        <p:attrNameLst>
                                          <p:attrName>style.visibility</p:attrName>
                                        </p:attrNameLst>
                                      </p:cBhvr>
                                      <p:to>
                                        <p:strVal val="visible"/>
                                      </p:to>
                                    </p:set>
                                    <p:anim calcmode="lin" valueType="num">
                                      <p:cBhvr additive="base">
                                        <p:cTn dur="500"/>
                                        <p:tgtEl>
                                          <p:spTgt spid="16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
                                            <p:txEl>
                                              <p:pRg end="1" st="1"/>
                                            </p:txEl>
                                          </p:spTgt>
                                        </p:tgtEl>
                                        <p:attrNameLst>
                                          <p:attrName>style.visibility</p:attrName>
                                        </p:attrNameLst>
                                      </p:cBhvr>
                                      <p:to>
                                        <p:strVal val="visible"/>
                                      </p:to>
                                    </p:set>
                                    <p:anim calcmode="lin" valueType="num">
                                      <p:cBhvr additive="base">
                                        <p:cTn dur="500"/>
                                        <p:tgtEl>
                                          <p:spTgt spid="16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
                                            <p:txEl>
                                              <p:pRg end="2" st="2"/>
                                            </p:txEl>
                                          </p:spTgt>
                                        </p:tgtEl>
                                        <p:attrNameLst>
                                          <p:attrName>style.visibility</p:attrName>
                                        </p:attrNameLst>
                                      </p:cBhvr>
                                      <p:to>
                                        <p:strVal val="visible"/>
                                      </p:to>
                                    </p:set>
                                    <p:anim calcmode="lin" valueType="num">
                                      <p:cBhvr additive="base">
                                        <p:cTn dur="500"/>
                                        <p:tgtEl>
                                          <p:spTgt spid="16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69">
                                            <p:txEl>
                                              <p:pRg end="3" st="3"/>
                                            </p:txEl>
                                          </p:spTgt>
                                        </p:tgtEl>
                                        <p:attrNameLst>
                                          <p:attrName>style.visibility</p:attrName>
                                        </p:attrNameLst>
                                      </p:cBhvr>
                                      <p:to>
                                        <p:strVal val="visible"/>
                                      </p:to>
                                    </p:set>
                                    <p:anim calcmode="lin" valueType="num">
                                      <p:cBhvr additive="base">
                                        <p:cTn dur="500"/>
                                        <p:tgtEl>
                                          <p:spTgt spid="16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Shape 17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Collapse of the Kingdom</a:t>
            </a:r>
            <a:endParaRPr b="1" i="0" sz="3600" u="none" cap="none" strike="noStrike">
              <a:solidFill>
                <a:srgbClr val="600000"/>
              </a:solidFill>
              <a:latin typeface="Bookman Old Style"/>
              <a:ea typeface="Bookman Old Style"/>
              <a:cs typeface="Bookman Old Style"/>
              <a:sym typeface="Bookman Old Style"/>
            </a:endParaRPr>
          </a:p>
        </p:txBody>
      </p:sp>
      <p:sp>
        <p:nvSpPr>
          <p:cNvPr id="176" name="Shape 176"/>
          <p:cNvSpPr txBox="1"/>
          <p:nvPr>
            <p:ph idx="1" type="body"/>
          </p:nvPr>
        </p:nvSpPr>
        <p:spPr>
          <a:xfrm>
            <a:off x="457200" y="1371600"/>
            <a:ext cx="82296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The </a:t>
            </a:r>
            <a:r>
              <a:rPr b="1" i="0" lang="en-US" sz="2200" u="none" cap="none" strike="noStrike">
                <a:solidFill>
                  <a:srgbClr val="600000"/>
                </a:solidFill>
                <a:latin typeface="Bookman Old Style"/>
                <a:ea typeface="Bookman Old Style"/>
                <a:cs typeface="Bookman Old Style"/>
                <a:sym typeface="Bookman Old Style"/>
              </a:rPr>
              <a:t>Mossi </a:t>
            </a:r>
            <a:r>
              <a:rPr b="0" i="0" lang="en-US" sz="2200" u="none" cap="none" strike="noStrike">
                <a:solidFill>
                  <a:srgbClr val="600000"/>
                </a:solidFill>
                <a:latin typeface="Bookman Old Style"/>
                <a:ea typeface="Bookman Old Style"/>
                <a:cs typeface="Bookman Old Style"/>
                <a:sym typeface="Bookman Old Style"/>
              </a:rPr>
              <a:t>attacked trading caravans and military garrisons in the south. In the east, the </a:t>
            </a:r>
            <a:r>
              <a:rPr b="1" i="0" lang="en-US" sz="2200" u="none" cap="none" strike="noStrike">
                <a:solidFill>
                  <a:srgbClr val="C00000"/>
                </a:solidFill>
                <a:latin typeface="Bookman Old Style"/>
                <a:ea typeface="Bookman Old Style"/>
                <a:cs typeface="Bookman Old Style"/>
                <a:sym typeface="Bookman Old Style"/>
              </a:rPr>
              <a:t>Songhai </a:t>
            </a:r>
            <a:r>
              <a:rPr b="0" i="0" lang="en-US" sz="2200" u="none" cap="none" strike="noStrike">
                <a:solidFill>
                  <a:srgbClr val="600000"/>
                </a:solidFill>
                <a:latin typeface="Bookman Old Style"/>
                <a:ea typeface="Bookman Old Style"/>
                <a:cs typeface="Bookman Old Style"/>
                <a:sym typeface="Bookman Old Style"/>
              </a:rPr>
              <a:t>gathered strength. </a:t>
            </a:r>
            <a:endParaRPr/>
          </a:p>
          <a:p>
            <a:pPr indent="-342900" lvl="0" marL="342900" marR="0" rtl="0" algn="l">
              <a:spcBef>
                <a:spcPts val="440"/>
              </a:spcBef>
              <a:spcAft>
                <a:spcPts val="0"/>
              </a:spcAft>
              <a:buClr>
                <a:srgbClr val="C00000"/>
              </a:buClr>
              <a:buSzPts val="2200"/>
              <a:buFont typeface="Bookman Old Style"/>
              <a:buChar char="•"/>
            </a:pPr>
            <a:r>
              <a:rPr b="1" i="0" lang="en-US" sz="2200" u="sng" cap="none" strike="noStrike">
                <a:solidFill>
                  <a:srgbClr val="C00000"/>
                </a:solidFill>
                <a:latin typeface="Bookman Old Style"/>
                <a:ea typeface="Bookman Old Style"/>
                <a:cs typeface="Bookman Old Style"/>
                <a:sym typeface="Bookman Old Style"/>
              </a:rPr>
              <a:t>Mali </a:t>
            </a:r>
            <a:r>
              <a:rPr b="0" i="0" lang="en-US" sz="2200" u="sng" cap="none" strike="noStrike">
                <a:solidFill>
                  <a:srgbClr val="600000"/>
                </a:solidFill>
                <a:latin typeface="Bookman Old Style"/>
                <a:ea typeface="Bookman Old Style"/>
                <a:cs typeface="Bookman Old Style"/>
                <a:sym typeface="Bookman Old Style"/>
              </a:rPr>
              <a:t>lasted another 200 years, but its glory days were over</a:t>
            </a:r>
            <a:r>
              <a:rPr b="0" i="0" lang="en-US" sz="2200" u="none" cap="none" strike="noStrike">
                <a:solidFill>
                  <a:srgbClr val="600000"/>
                </a:solidFill>
                <a:latin typeface="Bookman Old Style"/>
                <a:ea typeface="Bookman Old Style"/>
                <a:cs typeface="Bookman Old Style"/>
                <a:sym typeface="Bookman Old Style"/>
              </a:rPr>
              <a:t>. By 1500, it had been reduced to little more than its </a:t>
            </a:r>
            <a:r>
              <a:rPr b="1" i="0" lang="en-US" sz="2200" u="none" cap="none" strike="noStrike">
                <a:solidFill>
                  <a:srgbClr val="600000"/>
                </a:solidFill>
                <a:latin typeface="Bookman Old Style"/>
                <a:ea typeface="Bookman Old Style"/>
                <a:cs typeface="Bookman Old Style"/>
                <a:sym typeface="Bookman Old Style"/>
              </a:rPr>
              <a:t>Malinke</a:t>
            </a:r>
            <a:r>
              <a:rPr b="0" i="0" lang="en-US" sz="2200" u="none" cap="none" strike="noStrike">
                <a:solidFill>
                  <a:srgbClr val="600000"/>
                </a:solidFill>
                <a:latin typeface="Bookman Old Style"/>
                <a:ea typeface="Bookman Old Style"/>
                <a:cs typeface="Bookman Old Style"/>
                <a:sym typeface="Bookman Old Style"/>
              </a:rPr>
              <a:t> heartland.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By the 17</a:t>
            </a:r>
            <a:r>
              <a:rPr b="0" baseline="30000" i="0" lang="en-US" sz="2200" u="none" cap="none" strike="noStrike">
                <a:solidFill>
                  <a:srgbClr val="600000"/>
                </a:solidFill>
                <a:latin typeface="Bookman Old Style"/>
                <a:ea typeface="Bookman Old Style"/>
                <a:cs typeface="Bookman Old Style"/>
                <a:sym typeface="Bookman Old Style"/>
              </a:rPr>
              <a:t>th</a:t>
            </a:r>
            <a:r>
              <a:rPr b="0" i="0" lang="en-US" sz="2200" u="none" cap="none" strike="noStrike">
                <a:solidFill>
                  <a:srgbClr val="600000"/>
                </a:solidFill>
                <a:latin typeface="Bookman Old Style"/>
                <a:ea typeface="Bookman Old Style"/>
                <a:cs typeface="Bookman Old Style"/>
                <a:sym typeface="Bookman Old Style"/>
              </a:rPr>
              <a:t> century, </a:t>
            </a:r>
            <a:r>
              <a:rPr b="1" i="0" lang="en-US" sz="2200" u="none" cap="none" strike="noStrike">
                <a:solidFill>
                  <a:srgbClr val="C00000"/>
                </a:solidFill>
                <a:latin typeface="Bookman Old Style"/>
                <a:ea typeface="Bookman Old Style"/>
                <a:cs typeface="Bookman Old Style"/>
                <a:sym typeface="Bookman Old Style"/>
              </a:rPr>
              <a:t>Mali</a:t>
            </a:r>
            <a:r>
              <a:rPr b="0" i="0" lang="en-US" sz="2200" u="none" cap="none" strike="noStrike">
                <a:solidFill>
                  <a:srgbClr val="600000"/>
                </a:solidFill>
                <a:latin typeface="Bookman Old Style"/>
                <a:ea typeface="Bookman Old Style"/>
                <a:cs typeface="Bookman Old Style"/>
                <a:sym typeface="Bookman Old Style"/>
              </a:rPr>
              <a:t> had broken up into a number of small independent chiefdoms.</a:t>
            </a:r>
            <a:endParaRPr/>
          </a:p>
          <a:p>
            <a:pPr indent="-203200" lvl="0" marL="342900" marR="0" rtl="0" algn="l">
              <a:spcBef>
                <a:spcPts val="440"/>
              </a:spcBef>
              <a:spcAft>
                <a:spcPts val="0"/>
              </a:spcAft>
              <a:buClr>
                <a:schemeClr val="lt1"/>
              </a:buClr>
              <a:buSzPts val="2200"/>
              <a:buFont typeface="Arial"/>
              <a:buNone/>
            </a:pPr>
            <a:r>
              <a:t/>
            </a:r>
            <a:endParaRPr b="0" i="0"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b5db36MxQeXtYu2oKEpf5w&amp;w=300&amp;h=300&amp;c=0&amp;pid=1.9&amp;rs=0&amp;p=0" id="177" name="Shape 177"/>
          <p:cNvPicPr preferRelativeResize="0"/>
          <p:nvPr/>
        </p:nvPicPr>
        <p:blipFill rotWithShape="1">
          <a:blip r:embed="rId3">
            <a:alphaModFix/>
          </a:blip>
          <a:srcRect b="0" l="0" r="0" t="0"/>
          <a:stretch/>
        </p:blipFill>
        <p:spPr>
          <a:xfrm>
            <a:off x="3124200" y="4648200"/>
            <a:ext cx="2514600" cy="188595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6">
                                            <p:txEl>
                                              <p:pRg end="0" st="0"/>
                                            </p:txEl>
                                          </p:spTgt>
                                        </p:tgtEl>
                                        <p:attrNameLst>
                                          <p:attrName>style.visibility</p:attrName>
                                        </p:attrNameLst>
                                      </p:cBhvr>
                                      <p:to>
                                        <p:strVal val="visible"/>
                                      </p:to>
                                    </p:set>
                                    <p:anim calcmode="lin" valueType="num">
                                      <p:cBhvr additive="base">
                                        <p:cTn dur="500"/>
                                        <p:tgtEl>
                                          <p:spTgt spid="17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6">
                                            <p:txEl>
                                              <p:pRg end="1" st="1"/>
                                            </p:txEl>
                                          </p:spTgt>
                                        </p:tgtEl>
                                        <p:attrNameLst>
                                          <p:attrName>style.visibility</p:attrName>
                                        </p:attrNameLst>
                                      </p:cBhvr>
                                      <p:to>
                                        <p:strVal val="visible"/>
                                      </p:to>
                                    </p:set>
                                    <p:anim calcmode="lin" valueType="num">
                                      <p:cBhvr additive="base">
                                        <p:cTn dur="500"/>
                                        <p:tgtEl>
                                          <p:spTgt spid="17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6">
                                            <p:txEl>
                                              <p:pRg end="2" st="2"/>
                                            </p:txEl>
                                          </p:spTgt>
                                        </p:tgtEl>
                                        <p:attrNameLst>
                                          <p:attrName>style.visibility</p:attrName>
                                        </p:attrNameLst>
                                      </p:cBhvr>
                                      <p:to>
                                        <p:strVal val="visible"/>
                                      </p:to>
                                    </p:set>
                                    <p:anim calcmode="lin" valueType="num">
                                      <p:cBhvr additive="base">
                                        <p:cTn dur="500"/>
                                        <p:tgtEl>
                                          <p:spTgt spid="176">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6">
                                            <p:txEl>
                                              <p:pRg end="3" st="3"/>
                                            </p:txEl>
                                          </p:spTgt>
                                        </p:tgtEl>
                                        <p:attrNameLst>
                                          <p:attrName>style.visibility</p:attrName>
                                        </p:attrNameLst>
                                      </p:cBhvr>
                                      <p:to>
                                        <p:strVal val="visible"/>
                                      </p:to>
                                    </p:set>
                                    <p:anim calcmode="lin" valueType="num">
                                      <p:cBhvr additive="base">
                                        <p:cTn dur="500"/>
                                        <p:tgtEl>
                                          <p:spTgt spid="176">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77"/>
                                        </p:tgtEl>
                                        <p:attrNameLst>
                                          <p:attrName>style.visibility</p:attrName>
                                        </p:attrNameLst>
                                      </p:cBhvr>
                                      <p:to>
                                        <p:strVal val="visible"/>
                                      </p:to>
                                    </p:set>
                                    <p:anim calcmode="lin" valueType="num">
                                      <p:cBhvr additive="base">
                                        <p:cTn dur="500"/>
                                        <p:tgtEl>
                                          <p:spTgt spid="17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Shape 18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End of Presentation</a:t>
            </a:r>
            <a:endParaRPr b="1" i="0" sz="3600" u="none" cap="none" strike="noStrike">
              <a:solidFill>
                <a:srgbClr val="600000"/>
              </a:solidFill>
              <a:latin typeface="Bookman Old Style"/>
              <a:ea typeface="Bookman Old Style"/>
              <a:cs typeface="Bookman Old Style"/>
              <a:sym typeface="Bookman Old Style"/>
            </a:endParaRPr>
          </a:p>
        </p:txBody>
      </p:sp>
      <p:pic>
        <p:nvPicPr>
          <p:cNvPr descr="http://www.brentstirton.com/data/photos/2315_1timbuktu_031.jpg" id="183" name="Shape 183"/>
          <p:cNvPicPr preferRelativeResize="0"/>
          <p:nvPr/>
        </p:nvPicPr>
        <p:blipFill rotWithShape="1">
          <a:blip r:embed="rId3">
            <a:alphaModFix/>
          </a:blip>
          <a:srcRect b="0" l="0" r="0" t="0"/>
          <a:stretch/>
        </p:blipFill>
        <p:spPr>
          <a:xfrm>
            <a:off x="685800" y="1371600"/>
            <a:ext cx="7848600" cy="51054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Shape 9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Table of Contents</a:t>
            </a:r>
            <a:endParaRPr b="1" i="0" sz="3600" u="none" cap="none" strike="noStrike">
              <a:solidFill>
                <a:srgbClr val="600000"/>
              </a:solidFill>
              <a:latin typeface="Bookman Old Style"/>
              <a:ea typeface="Bookman Old Style"/>
              <a:cs typeface="Bookman Old Style"/>
              <a:sym typeface="Bookman Old Style"/>
            </a:endParaRPr>
          </a:p>
        </p:txBody>
      </p:sp>
      <p:sp>
        <p:nvSpPr>
          <p:cNvPr id="99" name="Shape 99"/>
          <p:cNvSpPr txBox="1"/>
          <p:nvPr>
            <p:ph idx="4294967295" type="body"/>
          </p:nvPr>
        </p:nvSpPr>
        <p:spPr>
          <a:xfrm>
            <a:off x="457200" y="1371600"/>
            <a:ext cx="83058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Map of the Kingdom of Mali</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Background</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Niger River</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Vast Empire Created</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Mali Empire Prospers</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Taxes &amp; Currency</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Mansa Musa</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Mansu Musa’s Hajj</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Mali’s Highpoint </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Collapse of the Kingdom</a:t>
            </a:r>
            <a:endParaRPr/>
          </a:p>
          <a:p>
            <a:pPr indent="-342900" lvl="0" marL="342900" marR="0" rtl="0" algn="l">
              <a:spcBef>
                <a:spcPts val="460"/>
              </a:spcBef>
              <a:spcAft>
                <a:spcPts val="0"/>
              </a:spcAft>
              <a:buClr>
                <a:srgbClr val="600000"/>
              </a:buClr>
              <a:buSzPts val="2300"/>
              <a:buFont typeface="Bookman Old Style"/>
              <a:buChar char="•"/>
            </a:pPr>
            <a:r>
              <a:rPr b="1" i="0" lang="en-US" sz="2300" u="none" cap="none" strike="noStrike">
                <a:solidFill>
                  <a:srgbClr val="600000"/>
                </a:solidFill>
                <a:latin typeface="Bookman Old Style"/>
                <a:ea typeface="Bookman Old Style"/>
                <a:cs typeface="Bookman Old Style"/>
                <a:sym typeface="Bookman Old Style"/>
              </a:rPr>
              <a:t>End of Presentation</a:t>
            </a:r>
            <a:endParaRPr b="0" i="0" sz="2300" u="none" cap="none" strike="noStrike">
              <a:solidFill>
                <a:schemeClr val="lt1"/>
              </a:solidFill>
              <a:latin typeface="Arial"/>
              <a:ea typeface="Arial"/>
              <a:cs typeface="Arial"/>
              <a:sym typeface="Arial"/>
            </a:endParaRPr>
          </a:p>
          <a:p>
            <a:pPr indent="-196850" lvl="0" marL="342900" marR="0" rtl="0" algn="l">
              <a:spcBef>
                <a:spcPts val="460"/>
              </a:spcBef>
              <a:spcAft>
                <a:spcPts val="0"/>
              </a:spcAft>
              <a:buClr>
                <a:schemeClr val="lt1"/>
              </a:buClr>
              <a:buSzPts val="2300"/>
              <a:buFont typeface="Arial"/>
              <a:buNone/>
            </a:pPr>
            <a:r>
              <a:t/>
            </a:r>
            <a:endParaRPr b="1" i="0" sz="2300" u="none" cap="none" strike="noStrike">
              <a:solidFill>
                <a:srgbClr val="600000"/>
              </a:solidFill>
              <a:latin typeface="Bookman Old Style"/>
              <a:ea typeface="Bookman Old Style"/>
              <a:cs typeface="Bookman Old Style"/>
              <a:sym typeface="Bookman Old Style"/>
            </a:endParaRPr>
          </a:p>
        </p:txBody>
      </p:sp>
      <p:pic>
        <p:nvPicPr>
          <p:cNvPr descr="http://tse1.mm.bing.net/th?&amp;id=JN.bN%2bwsvKLrhYmVxP2RJAgCw&amp;w=300&amp;h=300&amp;c=0&amp;pid=1.9&amp;rs=0&amp;p=0" id="100" name="Shape 100"/>
          <p:cNvPicPr preferRelativeResize="0"/>
          <p:nvPr/>
        </p:nvPicPr>
        <p:blipFill rotWithShape="1">
          <a:blip r:embed="rId3">
            <a:alphaModFix/>
          </a:blip>
          <a:srcRect b="0" l="0" r="0" t="0"/>
          <a:stretch/>
        </p:blipFill>
        <p:spPr>
          <a:xfrm>
            <a:off x="6314464" y="4800600"/>
            <a:ext cx="2181835" cy="1476376"/>
          </a:xfrm>
          <a:prstGeom prst="rect">
            <a:avLst/>
          </a:prstGeom>
          <a:noFill/>
          <a:ln>
            <a:noFill/>
          </a:ln>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Shape 10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Map of the Kingdom of Mali</a:t>
            </a:r>
            <a:endParaRPr b="1" i="0" sz="3600" u="none" cap="none" strike="noStrike">
              <a:solidFill>
                <a:srgbClr val="600000"/>
              </a:solidFill>
              <a:latin typeface="Bookman Old Style"/>
              <a:ea typeface="Bookman Old Style"/>
              <a:cs typeface="Bookman Old Style"/>
              <a:sym typeface="Bookman Old Style"/>
            </a:endParaRPr>
          </a:p>
        </p:txBody>
      </p:sp>
      <p:pic>
        <p:nvPicPr>
          <p:cNvPr descr="http://www.blackpast.org/files/blackpast_images/mali_empire.jpg" id="106" name="Shape 106"/>
          <p:cNvPicPr preferRelativeResize="0"/>
          <p:nvPr/>
        </p:nvPicPr>
        <p:blipFill rotWithShape="1">
          <a:blip r:embed="rId3">
            <a:alphaModFix/>
          </a:blip>
          <a:srcRect b="0" l="0" r="0" t="0"/>
          <a:stretch/>
        </p:blipFill>
        <p:spPr>
          <a:xfrm>
            <a:off x="1295400" y="1752600"/>
            <a:ext cx="6629400" cy="44958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6"/>
                                        </p:tgtEl>
                                        <p:attrNameLst>
                                          <p:attrName>style.visibility</p:attrName>
                                        </p:attrNameLst>
                                      </p:cBhvr>
                                      <p:to>
                                        <p:strVal val="visible"/>
                                      </p:to>
                                    </p:set>
                                    <p:animEffect filter="fade" transition="in">
                                      <p:cBhvr>
                                        <p:cTn dur="500"/>
                                        <p:tgtEl>
                                          <p:spTgt spid="1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Shape 111"/>
          <p:cNvSpPr txBox="1"/>
          <p:nvPr>
            <p:ph type="title"/>
          </p:nvPr>
        </p:nvSpPr>
        <p:spPr>
          <a:xfrm>
            <a:off x="457200" y="152400"/>
            <a:ext cx="8229600" cy="838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Background</a:t>
            </a:r>
            <a:endParaRPr b="1" i="0" sz="3600" u="none" cap="none" strike="noStrike">
              <a:solidFill>
                <a:srgbClr val="600000"/>
              </a:solidFill>
              <a:latin typeface="Bookman Old Style"/>
              <a:ea typeface="Bookman Old Style"/>
              <a:cs typeface="Bookman Old Style"/>
              <a:sym typeface="Bookman Old Style"/>
            </a:endParaRPr>
          </a:p>
        </p:txBody>
      </p:sp>
      <p:sp>
        <p:nvSpPr>
          <p:cNvPr id="112" name="Shape 112"/>
          <p:cNvSpPr txBox="1"/>
          <p:nvPr>
            <p:ph idx="1" type="body"/>
          </p:nvPr>
        </p:nvSpPr>
        <p:spPr>
          <a:xfrm>
            <a:off x="457200" y="1219200"/>
            <a:ext cx="6172200" cy="49069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C00000"/>
              </a:buClr>
              <a:buSzPts val="2200"/>
              <a:buFont typeface="Bookman Old Style"/>
              <a:buChar char="•"/>
            </a:pPr>
            <a:r>
              <a:rPr b="1" i="0" lang="en-US" sz="2200" u="none" cap="none" strike="noStrike">
                <a:solidFill>
                  <a:srgbClr val="C00000"/>
                </a:solidFill>
                <a:latin typeface="Bookman Old Style"/>
                <a:ea typeface="Bookman Old Style"/>
                <a:cs typeface="Bookman Old Style"/>
                <a:sym typeface="Bookman Old Style"/>
              </a:rPr>
              <a:t>Mali </a:t>
            </a:r>
            <a:r>
              <a:rPr b="0" i="0" lang="en-US" sz="2200" u="none" cap="none" strike="noStrike">
                <a:solidFill>
                  <a:srgbClr val="600000"/>
                </a:solidFill>
                <a:latin typeface="Bookman Old Style"/>
                <a:ea typeface="Bookman Old Style"/>
                <a:cs typeface="Bookman Old Style"/>
                <a:sym typeface="Bookman Old Style"/>
              </a:rPr>
              <a:t>began as a small Malinke kingdom around the upper areas of the Niger River. </a:t>
            </a:r>
            <a:r>
              <a:rPr b="0" i="0" lang="en-US" sz="2200" u="sng" cap="none" strike="noStrike">
                <a:solidFill>
                  <a:srgbClr val="600000"/>
                </a:solidFill>
                <a:latin typeface="Bookman Old Style"/>
                <a:ea typeface="Bookman Old Style"/>
                <a:cs typeface="Bookman Old Style"/>
                <a:sym typeface="Bookman Old Style"/>
              </a:rPr>
              <a:t>It became an important empire after 1235</a:t>
            </a:r>
            <a:r>
              <a:rPr b="0" i="0" lang="en-US" sz="2200" u="none" cap="none" strike="noStrike">
                <a:solidFill>
                  <a:srgbClr val="600000"/>
                </a:solidFill>
                <a:latin typeface="Bookman Old Style"/>
                <a:ea typeface="Bookman Old Style"/>
                <a:cs typeface="Bookman Old Style"/>
                <a:sym typeface="Bookman Old Style"/>
              </a:rPr>
              <a:t> when </a:t>
            </a:r>
            <a:r>
              <a:rPr b="1" i="0" lang="en-US" sz="2200" u="none" cap="none" strike="noStrike">
                <a:solidFill>
                  <a:srgbClr val="002060"/>
                </a:solidFill>
                <a:latin typeface="Bookman Old Style"/>
                <a:ea typeface="Bookman Old Style"/>
                <a:cs typeface="Bookman Old Style"/>
                <a:sym typeface="Bookman Old Style"/>
              </a:rPr>
              <a:t>Sundjata</a:t>
            </a:r>
            <a:r>
              <a:rPr b="0" i="0" lang="en-US" sz="2200" u="none" cap="none" strike="noStrike">
                <a:solidFill>
                  <a:srgbClr val="600000"/>
                </a:solidFill>
                <a:latin typeface="Bookman Old Style"/>
                <a:ea typeface="Bookman Old Style"/>
                <a:cs typeface="Bookman Old Style"/>
                <a:sym typeface="Bookman Old Style"/>
              </a:rPr>
              <a:t> organized </a:t>
            </a:r>
            <a:r>
              <a:rPr b="1" i="0" lang="en-US" sz="2200" u="none" cap="none" strike="noStrike">
                <a:solidFill>
                  <a:srgbClr val="600000"/>
                </a:solidFill>
                <a:latin typeface="Bookman Old Style"/>
                <a:ea typeface="Bookman Old Style"/>
                <a:cs typeface="Bookman Old Style"/>
                <a:sym typeface="Bookman Old Style"/>
              </a:rPr>
              <a:t>Malinke </a:t>
            </a:r>
            <a:r>
              <a:rPr b="0" i="0" lang="en-US" sz="2200" u="none" cap="none" strike="noStrike">
                <a:solidFill>
                  <a:srgbClr val="600000"/>
                </a:solidFill>
                <a:latin typeface="Bookman Old Style"/>
                <a:ea typeface="Bookman Old Style"/>
                <a:cs typeface="Bookman Old Style"/>
                <a:sym typeface="Bookman Old Style"/>
              </a:rPr>
              <a:t>resistance against a branch of the southern </a:t>
            </a:r>
            <a:r>
              <a:rPr b="1" i="0" lang="en-US" sz="2200" u="none" cap="none" strike="noStrike">
                <a:solidFill>
                  <a:srgbClr val="600000"/>
                </a:solidFill>
                <a:latin typeface="Bookman Old Style"/>
                <a:ea typeface="Bookman Old Style"/>
                <a:cs typeface="Bookman Old Style"/>
                <a:sym typeface="Bookman Old Style"/>
              </a:rPr>
              <a:t>Soninke, </a:t>
            </a:r>
            <a:r>
              <a:rPr b="0" i="0" lang="en-US" sz="2200" u="none" cap="none" strike="noStrike">
                <a:solidFill>
                  <a:srgbClr val="600000"/>
                </a:solidFill>
                <a:latin typeface="Bookman Old Style"/>
                <a:ea typeface="Bookman Old Style"/>
                <a:cs typeface="Bookman Old Style"/>
                <a:sym typeface="Bookman Old Style"/>
              </a:rPr>
              <a:t>who made up the center of the older kingdom of </a:t>
            </a:r>
            <a:r>
              <a:rPr b="1" i="0" lang="en-US" sz="2200" u="none" cap="none" strike="noStrike">
                <a:solidFill>
                  <a:srgbClr val="C00000"/>
                </a:solidFill>
                <a:latin typeface="Bookman Old Style"/>
                <a:ea typeface="Bookman Old Style"/>
                <a:cs typeface="Bookman Old Style"/>
                <a:sym typeface="Bookman Old Style"/>
              </a:rPr>
              <a:t>Ghana.</a:t>
            </a:r>
            <a:r>
              <a:rPr b="1" i="0" lang="en-US" sz="2200" u="none" cap="none" strike="noStrike">
                <a:solidFill>
                  <a:srgbClr val="600000"/>
                </a:solidFill>
                <a:latin typeface="Bookman Old Style"/>
                <a:ea typeface="Bookman Old Style"/>
                <a:cs typeface="Bookman Old Style"/>
                <a:sym typeface="Bookman Old Style"/>
              </a:rPr>
              <a:t>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The empire developed around its capital of Niani, the city of </a:t>
            </a:r>
            <a:r>
              <a:rPr b="1" i="0" lang="en-US" sz="2200" u="none" cap="none" strike="noStrike">
                <a:solidFill>
                  <a:srgbClr val="002060"/>
                </a:solidFill>
                <a:latin typeface="Bookman Old Style"/>
                <a:ea typeface="Bookman Old Style"/>
                <a:cs typeface="Bookman Old Style"/>
                <a:sym typeface="Bookman Old Style"/>
              </a:rPr>
              <a:t>Sundjata's</a:t>
            </a:r>
            <a:r>
              <a:rPr b="0" i="0" lang="en-US" sz="2200" u="none" cap="none" strike="noStrike">
                <a:solidFill>
                  <a:srgbClr val="600000"/>
                </a:solidFill>
                <a:latin typeface="Bookman Old Style"/>
                <a:ea typeface="Bookman Old Style"/>
                <a:cs typeface="Bookman Old Style"/>
                <a:sym typeface="Bookman Old Style"/>
              </a:rPr>
              <a:t> birth near the gold fields of Bure.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Unlike the people of the older kingdom of </a:t>
            </a:r>
            <a:r>
              <a:rPr b="1" i="0" lang="en-US" sz="2200" u="none" cap="none" strike="noStrike">
                <a:solidFill>
                  <a:srgbClr val="C00000"/>
                </a:solidFill>
                <a:latin typeface="Bookman Old Style"/>
                <a:ea typeface="Bookman Old Style"/>
                <a:cs typeface="Bookman Old Style"/>
                <a:sym typeface="Bookman Old Style"/>
              </a:rPr>
              <a:t>Ghana,</a:t>
            </a:r>
            <a:r>
              <a:rPr b="0" i="0" lang="en-US" sz="2200" u="none" cap="none" strike="noStrike">
                <a:solidFill>
                  <a:srgbClr val="C00000"/>
                </a:solidFill>
                <a:latin typeface="Bookman Old Style"/>
                <a:ea typeface="Bookman Old Style"/>
                <a:cs typeface="Bookman Old Style"/>
                <a:sym typeface="Bookman Old Style"/>
              </a:rPr>
              <a:t> </a:t>
            </a:r>
            <a:r>
              <a:rPr b="0" i="0" lang="en-US" sz="2200" u="none" cap="none" strike="noStrike">
                <a:solidFill>
                  <a:srgbClr val="600000"/>
                </a:solidFill>
                <a:latin typeface="Bookman Old Style"/>
                <a:ea typeface="Bookman Old Style"/>
                <a:cs typeface="Bookman Old Style"/>
                <a:sym typeface="Bookman Old Style"/>
              </a:rPr>
              <a:t>who had only camels, horses, and donkeys for transport, the people of </a:t>
            </a:r>
            <a:r>
              <a:rPr b="1" i="0" lang="en-US" sz="2200" u="none" cap="none" strike="noStrike">
                <a:solidFill>
                  <a:srgbClr val="C00000"/>
                </a:solidFill>
                <a:latin typeface="Bookman Old Style"/>
                <a:ea typeface="Bookman Old Style"/>
                <a:cs typeface="Bookman Old Style"/>
                <a:sym typeface="Bookman Old Style"/>
              </a:rPr>
              <a:t>Mali </a:t>
            </a:r>
            <a:r>
              <a:rPr b="0" i="0" lang="en-US" sz="2200" u="sng" cap="none" strike="noStrike">
                <a:solidFill>
                  <a:srgbClr val="600000"/>
                </a:solidFill>
                <a:latin typeface="Bookman Old Style"/>
                <a:ea typeface="Bookman Old Style"/>
                <a:cs typeface="Bookman Old Style"/>
                <a:sym typeface="Bookman Old Style"/>
              </a:rPr>
              <a:t>also used the river Niger</a:t>
            </a:r>
            <a:r>
              <a:rPr b="0" i="0" lang="en-US" sz="2200" u="none" cap="none" strike="noStrike">
                <a:solidFill>
                  <a:srgbClr val="600000"/>
                </a:solidFill>
                <a:latin typeface="Bookman Old Style"/>
                <a:ea typeface="Bookman Old Style"/>
                <a:cs typeface="Bookman Old Style"/>
                <a:sym typeface="Bookman Old Style"/>
              </a:rPr>
              <a:t>. </a:t>
            </a:r>
            <a:endParaRPr/>
          </a:p>
          <a:p>
            <a:pPr indent="-203200" lvl="0" marL="342900" marR="0" rtl="0" algn="l">
              <a:spcBef>
                <a:spcPts val="440"/>
              </a:spcBef>
              <a:spcAft>
                <a:spcPts val="0"/>
              </a:spcAft>
              <a:buClr>
                <a:schemeClr val="lt1"/>
              </a:buClr>
              <a:buSzPts val="2200"/>
              <a:buFont typeface="Arial"/>
              <a:buNone/>
            </a:pPr>
            <a:r>
              <a:t/>
            </a:r>
            <a:endParaRPr b="0" i="0"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CTTR%2bl94RvPCHAKXKN9tlg&amp;w=300&amp;h=300&amp;c=0&amp;pid=1.9&amp;rs=0&amp;p=0" id="113" name="Shape 113"/>
          <p:cNvPicPr preferRelativeResize="0"/>
          <p:nvPr/>
        </p:nvPicPr>
        <p:blipFill rotWithShape="1">
          <a:blip r:embed="rId3">
            <a:alphaModFix/>
          </a:blip>
          <a:srcRect b="0" l="0" r="0" t="0"/>
          <a:stretch/>
        </p:blipFill>
        <p:spPr>
          <a:xfrm>
            <a:off x="6934200" y="2209800"/>
            <a:ext cx="1895475" cy="28575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2">
                                            <p:txEl>
                                              <p:pRg end="0" st="0"/>
                                            </p:txEl>
                                          </p:spTgt>
                                        </p:tgtEl>
                                        <p:attrNameLst>
                                          <p:attrName>style.visibility</p:attrName>
                                        </p:attrNameLst>
                                      </p:cBhvr>
                                      <p:to>
                                        <p:strVal val="visible"/>
                                      </p:to>
                                    </p:set>
                                    <p:anim calcmode="lin" valueType="num">
                                      <p:cBhvr additive="base">
                                        <p:cTn dur="500"/>
                                        <p:tgtEl>
                                          <p:spTgt spid="112">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2">
                                            <p:txEl>
                                              <p:pRg end="1" st="1"/>
                                            </p:txEl>
                                          </p:spTgt>
                                        </p:tgtEl>
                                        <p:attrNameLst>
                                          <p:attrName>style.visibility</p:attrName>
                                        </p:attrNameLst>
                                      </p:cBhvr>
                                      <p:to>
                                        <p:strVal val="visible"/>
                                      </p:to>
                                    </p:set>
                                    <p:anim calcmode="lin" valueType="num">
                                      <p:cBhvr additive="base">
                                        <p:cTn dur="500"/>
                                        <p:tgtEl>
                                          <p:spTgt spid="112">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2">
                                            <p:txEl>
                                              <p:pRg end="2" st="2"/>
                                            </p:txEl>
                                          </p:spTgt>
                                        </p:tgtEl>
                                        <p:attrNameLst>
                                          <p:attrName>style.visibility</p:attrName>
                                        </p:attrNameLst>
                                      </p:cBhvr>
                                      <p:to>
                                        <p:strVal val="visible"/>
                                      </p:to>
                                    </p:set>
                                    <p:anim calcmode="lin" valueType="num">
                                      <p:cBhvr additive="base">
                                        <p:cTn dur="500"/>
                                        <p:tgtEl>
                                          <p:spTgt spid="112">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2">
                                            <p:txEl>
                                              <p:pRg end="3" st="3"/>
                                            </p:txEl>
                                          </p:spTgt>
                                        </p:tgtEl>
                                        <p:attrNameLst>
                                          <p:attrName>style.visibility</p:attrName>
                                        </p:attrNameLst>
                                      </p:cBhvr>
                                      <p:to>
                                        <p:strVal val="visible"/>
                                      </p:to>
                                    </p:set>
                                    <p:anim calcmode="lin" valueType="num">
                                      <p:cBhvr additive="base">
                                        <p:cTn dur="500"/>
                                        <p:tgtEl>
                                          <p:spTgt spid="112">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1000"/>
                                        <p:tgtEl>
                                          <p:spTgt spid="1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Shape 118"/>
          <p:cNvSpPr txBox="1"/>
          <p:nvPr>
            <p:ph type="title"/>
          </p:nvPr>
        </p:nvSpPr>
        <p:spPr>
          <a:xfrm>
            <a:off x="457200" y="152400"/>
            <a:ext cx="8229600" cy="10668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Niger River</a:t>
            </a:r>
            <a:endParaRPr b="1" i="0" sz="3600" u="none" cap="none" strike="noStrike">
              <a:solidFill>
                <a:srgbClr val="600000"/>
              </a:solidFill>
              <a:latin typeface="Bookman Old Style"/>
              <a:ea typeface="Bookman Old Style"/>
              <a:cs typeface="Bookman Old Style"/>
              <a:sym typeface="Bookman Old Style"/>
            </a:endParaRPr>
          </a:p>
        </p:txBody>
      </p:sp>
      <p:sp>
        <p:nvSpPr>
          <p:cNvPr id="119" name="Shape 119"/>
          <p:cNvSpPr txBox="1"/>
          <p:nvPr>
            <p:ph idx="1" type="body"/>
          </p:nvPr>
        </p:nvSpPr>
        <p:spPr>
          <a:xfrm>
            <a:off x="457200" y="1371600"/>
            <a:ext cx="83820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By river, they could transport bulk goods and larger loads much more easily than by land. </a:t>
            </a:r>
            <a:r>
              <a:rPr b="0" i="0" lang="en-US" sz="2200" u="sng" cap="none" strike="noStrike">
                <a:solidFill>
                  <a:srgbClr val="600000"/>
                </a:solidFill>
                <a:latin typeface="Bookman Old Style"/>
                <a:ea typeface="Bookman Old Style"/>
                <a:cs typeface="Bookman Old Style"/>
                <a:sym typeface="Bookman Old Style"/>
              </a:rPr>
              <a:t>Living on the fertile lands near the Niger, people suffered less from drought</a:t>
            </a:r>
            <a:r>
              <a:rPr b="0" i="0" lang="en-US" sz="2200" u="none" cap="none" strike="noStrike">
                <a:solidFill>
                  <a:srgbClr val="600000"/>
                </a:solidFill>
                <a:latin typeface="Bookman Old Style"/>
                <a:ea typeface="Bookman Old Style"/>
                <a:cs typeface="Bookman Old Style"/>
                <a:sym typeface="Bookman Old Style"/>
              </a:rPr>
              <a:t> than those living in the drier regions further north. </a:t>
            </a:r>
            <a:endParaRPr/>
          </a:p>
          <a:p>
            <a:pPr indent="-342900" lvl="0" marL="342900" marR="0" rtl="0" algn="l">
              <a:spcBef>
                <a:spcPts val="440"/>
              </a:spcBef>
              <a:spcAft>
                <a:spcPts val="0"/>
              </a:spcAft>
              <a:buClr>
                <a:srgbClr val="600000"/>
              </a:buClr>
              <a:buSzPts val="2200"/>
              <a:buFont typeface="Bookman Old Style"/>
              <a:buChar char="•"/>
            </a:pPr>
            <a:r>
              <a:rPr b="0" i="0" lang="en-US" sz="2200" u="sng" cap="none" strike="noStrike">
                <a:solidFill>
                  <a:srgbClr val="600000"/>
                </a:solidFill>
                <a:latin typeface="Bookman Old Style"/>
                <a:ea typeface="Bookman Old Style"/>
                <a:cs typeface="Bookman Old Style"/>
                <a:sym typeface="Bookman Old Style"/>
              </a:rPr>
              <a:t>Food crops were grown</a:t>
            </a:r>
            <a:r>
              <a:rPr b="0" i="0" lang="en-US" sz="2200" u="none" cap="none" strike="noStrike">
                <a:solidFill>
                  <a:srgbClr val="600000"/>
                </a:solidFill>
                <a:latin typeface="Bookman Old Style"/>
                <a:ea typeface="Bookman Old Style"/>
                <a:cs typeface="Bookman Old Style"/>
                <a:sym typeface="Bookman Old Style"/>
              </a:rPr>
              <a:t> on the level areas by the river, </a:t>
            </a:r>
            <a:r>
              <a:rPr b="0" i="0" lang="en-US" sz="2200" u="sng" cap="none" strike="noStrike">
                <a:solidFill>
                  <a:srgbClr val="600000"/>
                </a:solidFill>
                <a:latin typeface="Bookman Old Style"/>
                <a:ea typeface="Bookman Old Style"/>
                <a:cs typeface="Bookman Old Style"/>
                <a:sym typeface="Bookman Old Style"/>
              </a:rPr>
              <a:t>not only for local people</a:t>
            </a:r>
            <a:r>
              <a:rPr b="0" i="0" lang="en-US" sz="2200" u="none" cap="none" strike="noStrike">
                <a:solidFill>
                  <a:srgbClr val="600000"/>
                </a:solidFill>
                <a:latin typeface="Bookman Old Style"/>
                <a:ea typeface="Bookman Old Style"/>
                <a:cs typeface="Bookman Old Style"/>
                <a:sym typeface="Bookman Old Style"/>
              </a:rPr>
              <a:t> but for those living in cities farther north on the Niger River and </a:t>
            </a:r>
            <a:r>
              <a:rPr b="0" i="0" lang="en-US" sz="2200" u="sng" cap="none" strike="noStrike">
                <a:solidFill>
                  <a:srgbClr val="600000"/>
                </a:solidFill>
                <a:latin typeface="Bookman Old Style"/>
                <a:ea typeface="Bookman Old Style"/>
                <a:cs typeface="Bookman Old Style"/>
                <a:sym typeface="Bookman Old Style"/>
              </a:rPr>
              <a:t>in oasis towns along the trade routes across the desert</a:t>
            </a:r>
            <a:r>
              <a:rPr b="0" i="0" lang="en-US" sz="2200" u="none" cap="none" strike="noStrike">
                <a:solidFill>
                  <a:srgbClr val="600000"/>
                </a:solidFill>
                <a:latin typeface="Bookman Old Style"/>
                <a:ea typeface="Bookman Old Style"/>
                <a:cs typeface="Bookman Old Style"/>
                <a:sym typeface="Bookman Old Style"/>
              </a:rPr>
              <a:t>.</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Thus the </a:t>
            </a:r>
            <a:r>
              <a:rPr b="1" i="0" lang="en-US" sz="2200" u="none" cap="none" strike="noStrike">
                <a:solidFill>
                  <a:srgbClr val="600000"/>
                </a:solidFill>
                <a:latin typeface="Bookman Old Style"/>
                <a:ea typeface="Bookman Old Style"/>
                <a:cs typeface="Bookman Old Style"/>
                <a:sym typeface="Bookman Old Style"/>
              </a:rPr>
              <a:t>Niger River </a:t>
            </a:r>
            <a:r>
              <a:rPr b="0" i="0" lang="en-US" sz="2200" u="none" cap="none" strike="noStrike">
                <a:solidFill>
                  <a:srgbClr val="600000"/>
                </a:solidFill>
                <a:latin typeface="Bookman Old Style"/>
                <a:ea typeface="Bookman Old Style"/>
                <a:cs typeface="Bookman Old Style"/>
                <a:sym typeface="Bookman Old Style"/>
              </a:rPr>
              <a:t>enabled the </a:t>
            </a:r>
            <a:r>
              <a:rPr b="1" i="1" lang="en-US" sz="2200" u="none" cap="none" strike="noStrike">
                <a:solidFill>
                  <a:srgbClr val="C00000"/>
                </a:solidFill>
                <a:latin typeface="Bookman Old Style"/>
                <a:ea typeface="Bookman Old Style"/>
                <a:cs typeface="Bookman Old Style"/>
                <a:sym typeface="Bookman Old Style"/>
              </a:rPr>
              <a:t>Kingdom of Mali</a:t>
            </a:r>
            <a:r>
              <a:rPr b="1" i="1" lang="en-US" sz="2200" u="none" cap="none" strike="noStrike">
                <a:solidFill>
                  <a:srgbClr val="600000"/>
                </a:solidFill>
                <a:latin typeface="Bookman Old Style"/>
                <a:ea typeface="Bookman Old Style"/>
                <a:cs typeface="Bookman Old Style"/>
                <a:sym typeface="Bookman Old Style"/>
              </a:rPr>
              <a:t> to develop a far more stable economy than </a:t>
            </a:r>
            <a:r>
              <a:rPr b="1" i="1" lang="en-US" sz="2200" u="none" cap="none" strike="noStrike">
                <a:solidFill>
                  <a:srgbClr val="C00000"/>
                </a:solidFill>
                <a:latin typeface="Bookman Old Style"/>
                <a:ea typeface="Bookman Old Style"/>
                <a:cs typeface="Bookman Old Style"/>
                <a:sym typeface="Bookman Old Style"/>
              </a:rPr>
              <a:t>Ghana </a:t>
            </a:r>
            <a:r>
              <a:rPr b="1" i="1" lang="en-US" sz="2200" u="none" cap="none" strike="noStrike">
                <a:solidFill>
                  <a:srgbClr val="600000"/>
                </a:solidFill>
                <a:latin typeface="Bookman Old Style"/>
                <a:ea typeface="Bookman Old Style"/>
                <a:cs typeface="Bookman Old Style"/>
                <a:sym typeface="Bookman Old Style"/>
              </a:rPr>
              <a:t>had enjoyed and contributed to the rise of the </a:t>
            </a:r>
            <a:r>
              <a:rPr b="1" i="1" lang="en-US" sz="2200" u="none" cap="none" strike="noStrike">
                <a:solidFill>
                  <a:srgbClr val="C00000"/>
                </a:solidFill>
                <a:latin typeface="Bookman Old Style"/>
                <a:ea typeface="Bookman Old Style"/>
                <a:cs typeface="Bookman Old Style"/>
                <a:sym typeface="Bookman Old Style"/>
              </a:rPr>
              <a:t>Mali Empire.</a:t>
            </a:r>
            <a:endParaRPr/>
          </a:p>
          <a:p>
            <a:pPr indent="-203200" lvl="0" marL="342900" marR="0" rtl="0" algn="l">
              <a:spcBef>
                <a:spcPts val="440"/>
              </a:spcBef>
              <a:spcAft>
                <a:spcPts val="0"/>
              </a:spcAft>
              <a:buClr>
                <a:schemeClr val="lt1"/>
              </a:buClr>
              <a:buSzPts val="2200"/>
              <a:buFont typeface="Arial"/>
              <a:buNone/>
            </a:pPr>
            <a:r>
              <a:t/>
            </a:r>
            <a:endParaRPr b="0" i="1"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VbJBkaBysYPWdzTWcuUNmg&amp;w=302&amp;h=300&amp;c=0&amp;pid=1.9&amp;rs=0&amp;p=0" id="120" name="Shape 120"/>
          <p:cNvPicPr preferRelativeResize="0"/>
          <p:nvPr/>
        </p:nvPicPr>
        <p:blipFill rotWithShape="1">
          <a:blip r:embed="rId3">
            <a:alphaModFix/>
          </a:blip>
          <a:srcRect b="0" l="0" r="28800" t="0"/>
          <a:stretch/>
        </p:blipFill>
        <p:spPr>
          <a:xfrm>
            <a:off x="304800" y="152400"/>
            <a:ext cx="1736146" cy="1190625"/>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9">
                                            <p:txEl>
                                              <p:pRg end="0" st="0"/>
                                            </p:txEl>
                                          </p:spTgt>
                                        </p:tgtEl>
                                        <p:attrNameLst>
                                          <p:attrName>style.visibility</p:attrName>
                                        </p:attrNameLst>
                                      </p:cBhvr>
                                      <p:to>
                                        <p:strVal val="visible"/>
                                      </p:to>
                                    </p:set>
                                    <p:anim calcmode="lin" valueType="num">
                                      <p:cBhvr additive="base">
                                        <p:cTn dur="500"/>
                                        <p:tgtEl>
                                          <p:spTgt spid="119">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9">
                                            <p:txEl>
                                              <p:pRg end="1" st="1"/>
                                            </p:txEl>
                                          </p:spTgt>
                                        </p:tgtEl>
                                        <p:attrNameLst>
                                          <p:attrName>style.visibility</p:attrName>
                                        </p:attrNameLst>
                                      </p:cBhvr>
                                      <p:to>
                                        <p:strVal val="visible"/>
                                      </p:to>
                                    </p:set>
                                    <p:anim calcmode="lin" valueType="num">
                                      <p:cBhvr additive="base">
                                        <p:cTn dur="500"/>
                                        <p:tgtEl>
                                          <p:spTgt spid="119">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9">
                                            <p:txEl>
                                              <p:pRg end="2" st="2"/>
                                            </p:txEl>
                                          </p:spTgt>
                                        </p:tgtEl>
                                        <p:attrNameLst>
                                          <p:attrName>style.visibility</p:attrName>
                                        </p:attrNameLst>
                                      </p:cBhvr>
                                      <p:to>
                                        <p:strVal val="visible"/>
                                      </p:to>
                                    </p:set>
                                    <p:anim calcmode="lin" valueType="num">
                                      <p:cBhvr additive="base">
                                        <p:cTn dur="500"/>
                                        <p:tgtEl>
                                          <p:spTgt spid="119">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19">
                                            <p:txEl>
                                              <p:pRg end="3" st="3"/>
                                            </p:txEl>
                                          </p:spTgt>
                                        </p:tgtEl>
                                        <p:attrNameLst>
                                          <p:attrName>style.visibility</p:attrName>
                                        </p:attrNameLst>
                                      </p:cBhvr>
                                      <p:to>
                                        <p:strVal val="visible"/>
                                      </p:to>
                                    </p:set>
                                    <p:anim calcmode="lin" valueType="num">
                                      <p:cBhvr additive="base">
                                        <p:cTn dur="500"/>
                                        <p:tgtEl>
                                          <p:spTgt spid="119">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Shape 125"/>
          <p:cNvSpPr txBox="1"/>
          <p:nvPr>
            <p:ph type="title"/>
          </p:nvPr>
        </p:nvSpPr>
        <p:spPr>
          <a:xfrm>
            <a:off x="457200" y="152400"/>
            <a:ext cx="8229600" cy="12192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Vast Empire </a:t>
            </a:r>
            <a:br>
              <a:rPr b="1" i="0" lang="en-US" sz="3600" u="none" cap="none" strike="noStrike">
                <a:solidFill>
                  <a:srgbClr val="600000"/>
                </a:solidFill>
                <a:latin typeface="Bookman Old Style"/>
                <a:ea typeface="Bookman Old Style"/>
                <a:cs typeface="Bookman Old Style"/>
                <a:sym typeface="Bookman Old Style"/>
              </a:rPr>
            </a:br>
            <a:r>
              <a:rPr b="1" i="0" lang="en-US" sz="3600" u="none" cap="none" strike="noStrike">
                <a:solidFill>
                  <a:srgbClr val="600000"/>
                </a:solidFill>
                <a:latin typeface="Bookman Old Style"/>
                <a:ea typeface="Bookman Old Style"/>
                <a:cs typeface="Bookman Old Style"/>
                <a:sym typeface="Bookman Old Style"/>
              </a:rPr>
              <a:t>Created</a:t>
            </a:r>
            <a:endParaRPr b="1" i="0" sz="3600" u="none" cap="none" strike="noStrike">
              <a:solidFill>
                <a:srgbClr val="600000"/>
              </a:solidFill>
              <a:latin typeface="Bookman Old Style"/>
              <a:ea typeface="Bookman Old Style"/>
              <a:cs typeface="Bookman Old Style"/>
              <a:sym typeface="Bookman Old Style"/>
            </a:endParaRPr>
          </a:p>
        </p:txBody>
      </p:sp>
      <p:sp>
        <p:nvSpPr>
          <p:cNvPr id="126" name="Shape 126"/>
          <p:cNvSpPr txBox="1"/>
          <p:nvPr>
            <p:ph idx="1" type="body"/>
          </p:nvPr>
        </p:nvSpPr>
        <p:spPr>
          <a:xfrm>
            <a:off x="304800" y="1524000"/>
            <a:ext cx="8610600" cy="46021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002060"/>
              </a:buClr>
              <a:buSzPts val="2200"/>
              <a:buFont typeface="Bookman Old Style"/>
              <a:buChar char="•"/>
            </a:pPr>
            <a:r>
              <a:rPr b="1" i="0" lang="en-US" sz="2200" u="none" cap="none" strike="noStrike">
                <a:solidFill>
                  <a:srgbClr val="002060"/>
                </a:solidFill>
                <a:latin typeface="Bookman Old Style"/>
                <a:ea typeface="Bookman Old Style"/>
                <a:cs typeface="Bookman Old Style"/>
                <a:sym typeface="Bookman Old Style"/>
              </a:rPr>
              <a:t>Sundjata </a:t>
            </a:r>
            <a:r>
              <a:rPr b="0" i="0" lang="en-US" sz="2200" u="sng" cap="none" strike="noStrike">
                <a:solidFill>
                  <a:srgbClr val="600000"/>
                </a:solidFill>
                <a:latin typeface="Bookman Old Style"/>
                <a:ea typeface="Bookman Old Style"/>
                <a:cs typeface="Bookman Old Style"/>
                <a:sym typeface="Bookman Old Style"/>
              </a:rPr>
              <a:t>built up a vast empire</a:t>
            </a:r>
            <a:r>
              <a:rPr b="0" i="0" lang="en-US" sz="2200" u="none" cap="none" strike="noStrike">
                <a:solidFill>
                  <a:srgbClr val="600000"/>
                </a:solidFill>
                <a:latin typeface="Bookman Old Style"/>
                <a:ea typeface="Bookman Old Style"/>
                <a:cs typeface="Bookman Old Style"/>
                <a:sym typeface="Bookman Old Style"/>
              </a:rPr>
              <a:t> that stretched eventually from the Atlantic coast south of the Senegal River to Gao on the east of the middle Niger bend.</a:t>
            </a:r>
            <a:endParaRPr/>
          </a:p>
          <a:p>
            <a:pPr indent="-342900" lvl="0" marL="342900" marR="0" rtl="0" algn="l">
              <a:spcBef>
                <a:spcPts val="440"/>
              </a:spcBef>
              <a:spcAft>
                <a:spcPts val="0"/>
              </a:spcAft>
              <a:buClr>
                <a:srgbClr val="600000"/>
              </a:buClr>
              <a:buSzPts val="2200"/>
              <a:buFont typeface="Bookman Old Style"/>
              <a:buChar char="•"/>
            </a:pPr>
            <a:r>
              <a:rPr b="0" i="0" lang="en-US" sz="2200" u="sng" cap="none" strike="noStrike">
                <a:solidFill>
                  <a:srgbClr val="600000"/>
                </a:solidFill>
                <a:latin typeface="Bookman Old Style"/>
                <a:ea typeface="Bookman Old Style"/>
                <a:cs typeface="Bookman Old Style"/>
                <a:sym typeface="Bookman Old Style"/>
              </a:rPr>
              <a:t>It extended from the fringes of the forest</a:t>
            </a:r>
            <a:r>
              <a:rPr b="0" i="0" lang="en-US" sz="2200" u="none" cap="none" strike="noStrike">
                <a:solidFill>
                  <a:srgbClr val="600000"/>
                </a:solidFill>
                <a:latin typeface="Bookman Old Style"/>
                <a:ea typeface="Bookman Old Style"/>
                <a:cs typeface="Bookman Old Style"/>
                <a:sym typeface="Bookman Old Style"/>
              </a:rPr>
              <a:t> in the southwest through the savannah country of the Malinke to the Sahel and southern Saharan </a:t>
            </a:r>
            <a:r>
              <a:rPr b="1" i="0" lang="en-US" sz="2200" u="none" cap="none" strike="noStrike">
                <a:solidFill>
                  <a:srgbClr val="600000"/>
                </a:solidFill>
                <a:latin typeface="Bookman Old Style"/>
                <a:ea typeface="Bookman Old Style"/>
                <a:cs typeface="Bookman Old Style"/>
                <a:sym typeface="Bookman Old Style"/>
              </a:rPr>
              <a:t>"ports" </a:t>
            </a:r>
            <a:r>
              <a:rPr b="0" i="0" lang="en-US" sz="2200" u="none" cap="none" strike="noStrike">
                <a:solidFill>
                  <a:srgbClr val="600000"/>
                </a:solidFill>
                <a:latin typeface="Bookman Old Style"/>
                <a:ea typeface="Bookman Old Style"/>
                <a:cs typeface="Bookman Old Style"/>
                <a:sym typeface="Bookman Old Style"/>
              </a:rPr>
              <a:t>of Walata and Tadmekka. </a:t>
            </a:r>
            <a:endParaRPr/>
          </a:p>
          <a:p>
            <a:pPr indent="-342900" lvl="0" marL="342900" marR="0" rtl="0" algn="l">
              <a:spcBef>
                <a:spcPts val="440"/>
              </a:spcBef>
              <a:spcAft>
                <a:spcPts val="0"/>
              </a:spcAft>
              <a:buClr>
                <a:srgbClr val="600000"/>
              </a:buClr>
              <a:buSzPts val="2200"/>
              <a:buFont typeface="Bookman Old Style"/>
              <a:buChar char="•"/>
            </a:pPr>
            <a:r>
              <a:rPr b="0" i="0" lang="en-US" sz="2200" u="sng" cap="none" strike="noStrike">
                <a:solidFill>
                  <a:srgbClr val="600000"/>
                </a:solidFill>
                <a:latin typeface="Bookman Old Style"/>
                <a:ea typeface="Bookman Old Style"/>
                <a:cs typeface="Bookman Old Style"/>
                <a:sym typeface="Bookman Old Style"/>
              </a:rPr>
              <a:t>It included the gold fields</a:t>
            </a:r>
            <a:r>
              <a:rPr b="0" i="0" lang="en-US" sz="2200" u="none" cap="none" strike="noStrike">
                <a:solidFill>
                  <a:srgbClr val="600000"/>
                </a:solidFill>
                <a:latin typeface="Bookman Old Style"/>
                <a:ea typeface="Bookman Old Style"/>
                <a:cs typeface="Bookman Old Style"/>
                <a:sym typeface="Bookman Old Style"/>
              </a:rPr>
              <a:t> of Bumbuk and Bure and </a:t>
            </a:r>
            <a:r>
              <a:rPr b="0" i="0" lang="en-US" sz="2200" u="sng" cap="none" strike="noStrike">
                <a:solidFill>
                  <a:srgbClr val="600000"/>
                </a:solidFill>
                <a:latin typeface="Bookman Old Style"/>
                <a:ea typeface="Bookman Old Style"/>
                <a:cs typeface="Bookman Old Style"/>
                <a:sym typeface="Bookman Old Style"/>
              </a:rPr>
              <a:t>the great cities of </a:t>
            </a:r>
            <a:r>
              <a:rPr b="1" i="0" lang="en-US" sz="2200" u="sng" cap="none" strike="noStrike">
                <a:solidFill>
                  <a:srgbClr val="C00000"/>
                </a:solidFill>
                <a:latin typeface="Bookman Old Style"/>
                <a:ea typeface="Bookman Old Style"/>
                <a:cs typeface="Bookman Old Style"/>
                <a:sym typeface="Bookman Old Style"/>
              </a:rPr>
              <a:t>Timbuktu, </a:t>
            </a:r>
            <a:r>
              <a:rPr b="0" i="0" lang="en-US" sz="2200" u="sng" cap="none" strike="noStrike">
                <a:solidFill>
                  <a:srgbClr val="600000"/>
                </a:solidFill>
                <a:latin typeface="Bookman Old Style"/>
                <a:ea typeface="Bookman Old Style"/>
                <a:cs typeface="Bookman Old Style"/>
                <a:sym typeface="Bookman Old Style"/>
              </a:rPr>
              <a:t>Djenne, and Gao</a:t>
            </a:r>
            <a:r>
              <a:rPr b="0" i="0" lang="en-US" sz="2200" u="none" cap="none" strike="noStrike">
                <a:solidFill>
                  <a:srgbClr val="600000"/>
                </a:solidFill>
                <a:latin typeface="Bookman Old Style"/>
                <a:ea typeface="Bookman Old Style"/>
                <a:cs typeface="Bookman Old Style"/>
                <a:sym typeface="Bookman Old Style"/>
              </a:rPr>
              <a:t> on the Niger River and </a:t>
            </a:r>
            <a:r>
              <a:rPr b="0" i="0" lang="en-US" sz="2200" u="sng" cap="none" strike="noStrike">
                <a:solidFill>
                  <a:srgbClr val="600000"/>
                </a:solidFill>
                <a:latin typeface="Bookman Old Style"/>
                <a:ea typeface="Bookman Old Style"/>
                <a:cs typeface="Bookman Old Style"/>
                <a:sym typeface="Bookman Old Style"/>
              </a:rPr>
              <a:t>extended to the salt mines</a:t>
            </a:r>
            <a:r>
              <a:rPr b="0" i="0" lang="en-US" sz="2200" u="none" cap="none" strike="noStrike">
                <a:solidFill>
                  <a:srgbClr val="600000"/>
                </a:solidFill>
                <a:latin typeface="Bookman Old Style"/>
                <a:ea typeface="Bookman Old Style"/>
                <a:cs typeface="Bookman Old Style"/>
                <a:sym typeface="Bookman Old Style"/>
              </a:rPr>
              <a:t> of Taghaza. </a:t>
            </a:r>
            <a:endParaRPr/>
          </a:p>
          <a:p>
            <a:pPr indent="-342900" lvl="0" marL="342900" marR="0" rtl="0" algn="l">
              <a:spcBef>
                <a:spcPts val="440"/>
              </a:spcBef>
              <a:spcAft>
                <a:spcPts val="0"/>
              </a:spcAft>
              <a:buClr>
                <a:srgbClr val="600000"/>
              </a:buClr>
              <a:buSzPts val="2200"/>
              <a:buFont typeface="Bookman Old Style"/>
              <a:buChar char="•"/>
            </a:pPr>
            <a:r>
              <a:rPr b="1" i="1" lang="en-US" sz="2200" u="none" cap="none" strike="noStrike">
                <a:solidFill>
                  <a:srgbClr val="600000"/>
                </a:solidFill>
                <a:latin typeface="Bookman Old Style"/>
                <a:ea typeface="Bookman Old Style"/>
                <a:cs typeface="Bookman Old Style"/>
                <a:sym typeface="Bookman Old Style"/>
              </a:rPr>
              <a:t>Many different peoples were brought in to what became a federation of states, </a:t>
            </a:r>
            <a:r>
              <a:rPr b="0" i="0" lang="en-US" sz="2200" u="none" cap="none" strike="noStrike">
                <a:solidFill>
                  <a:srgbClr val="600000"/>
                </a:solidFill>
                <a:latin typeface="Bookman Old Style"/>
                <a:ea typeface="Bookman Old Style"/>
                <a:cs typeface="Bookman Old Style"/>
                <a:sym typeface="Bookman Old Style"/>
              </a:rPr>
              <a:t>dominated by </a:t>
            </a:r>
            <a:r>
              <a:rPr b="1" i="0" lang="en-US" sz="2200" u="none" cap="none" strike="noStrike">
                <a:solidFill>
                  <a:srgbClr val="002060"/>
                </a:solidFill>
                <a:latin typeface="Bookman Old Style"/>
                <a:ea typeface="Bookman Old Style"/>
                <a:cs typeface="Bookman Old Style"/>
                <a:sym typeface="Bookman Old Style"/>
              </a:rPr>
              <a:t>Sundjata </a:t>
            </a:r>
            <a:r>
              <a:rPr b="0" i="0" lang="en-US" sz="2200" u="none" cap="none" strike="noStrike">
                <a:solidFill>
                  <a:srgbClr val="600000"/>
                </a:solidFill>
                <a:latin typeface="Bookman Old Style"/>
                <a:ea typeface="Bookman Old Style"/>
                <a:cs typeface="Bookman Old Style"/>
                <a:sym typeface="Bookman Old Style"/>
              </a:rPr>
              <a:t>and the </a:t>
            </a:r>
            <a:r>
              <a:rPr b="1" i="0" lang="en-US" sz="2200" u="none" cap="none" strike="noStrike">
                <a:solidFill>
                  <a:srgbClr val="600000"/>
                </a:solidFill>
                <a:latin typeface="Bookman Old Style"/>
                <a:ea typeface="Bookman Old Style"/>
                <a:cs typeface="Bookman Old Style"/>
                <a:sym typeface="Bookman Old Style"/>
              </a:rPr>
              <a:t>Malinke </a:t>
            </a:r>
            <a:r>
              <a:rPr b="0" i="0" lang="en-US" sz="2200" u="none" cap="none" strike="noStrike">
                <a:solidFill>
                  <a:srgbClr val="600000"/>
                </a:solidFill>
                <a:latin typeface="Bookman Old Style"/>
                <a:ea typeface="Bookman Old Style"/>
                <a:cs typeface="Bookman Old Style"/>
                <a:sym typeface="Bookman Old Style"/>
              </a:rPr>
              <a:t>people. Under </a:t>
            </a:r>
            <a:r>
              <a:rPr b="1" i="0" lang="en-US" sz="2200" u="none" cap="none" strike="noStrike">
                <a:solidFill>
                  <a:srgbClr val="002060"/>
                </a:solidFill>
                <a:latin typeface="Bookman Old Style"/>
                <a:ea typeface="Bookman Old Style"/>
                <a:cs typeface="Bookman Old Style"/>
                <a:sym typeface="Bookman Old Style"/>
              </a:rPr>
              <a:t>Sundjata's</a:t>
            </a:r>
            <a:r>
              <a:rPr b="0" i="0" lang="en-US" sz="2200" u="none" cap="none" strike="noStrike">
                <a:solidFill>
                  <a:srgbClr val="600000"/>
                </a:solidFill>
                <a:latin typeface="Bookman Old Style"/>
                <a:ea typeface="Bookman Old Style"/>
                <a:cs typeface="Bookman Old Style"/>
                <a:sym typeface="Bookman Old Style"/>
              </a:rPr>
              <a:t> leadership, </a:t>
            </a:r>
            <a:r>
              <a:rPr b="1" i="0" lang="en-US" sz="2200" u="sng" cap="none" strike="noStrike">
                <a:solidFill>
                  <a:srgbClr val="C00000"/>
                </a:solidFill>
                <a:latin typeface="Bookman Old Style"/>
                <a:ea typeface="Bookman Old Style"/>
                <a:cs typeface="Bookman Old Style"/>
                <a:sym typeface="Bookman Old Style"/>
              </a:rPr>
              <a:t>Mali </a:t>
            </a:r>
            <a:r>
              <a:rPr b="0" i="0" lang="en-US" sz="2200" u="sng" cap="none" strike="noStrike">
                <a:solidFill>
                  <a:srgbClr val="600000"/>
                </a:solidFill>
                <a:latin typeface="Bookman Old Style"/>
                <a:ea typeface="Bookman Old Style"/>
                <a:cs typeface="Bookman Old Style"/>
                <a:sym typeface="Bookman Old Style"/>
              </a:rPr>
              <a:t>became a relatively rich farming area</a:t>
            </a:r>
            <a:r>
              <a:rPr b="0" i="0" lang="en-US" sz="2200" u="none" cap="none" strike="noStrike">
                <a:solidFill>
                  <a:srgbClr val="600000"/>
                </a:solidFill>
                <a:latin typeface="Bookman Old Style"/>
                <a:ea typeface="Bookman Old Style"/>
                <a:cs typeface="Bookman Old Style"/>
                <a:sym typeface="Bookman Old Style"/>
              </a:rPr>
              <a:t>.</a:t>
            </a:r>
            <a:endParaRPr/>
          </a:p>
          <a:p>
            <a:pPr indent="-203200" lvl="0" marL="342900" marR="0" rtl="0" algn="l">
              <a:spcBef>
                <a:spcPts val="440"/>
              </a:spcBef>
              <a:spcAft>
                <a:spcPts val="0"/>
              </a:spcAft>
              <a:buClr>
                <a:schemeClr val="lt1"/>
              </a:buClr>
              <a:buSzPts val="2200"/>
              <a:buFont typeface="Arial"/>
              <a:buNone/>
            </a:pPr>
            <a:r>
              <a:t/>
            </a:r>
            <a:endParaRPr b="0" i="0"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v3CAVOLmj7Y/xdMEuUczfw&amp;w=300&amp;h=300&amp;c=0&amp;pid=1.9&amp;rs=0&amp;p=0" id="127" name="Shape 127"/>
          <p:cNvPicPr preferRelativeResize="0"/>
          <p:nvPr/>
        </p:nvPicPr>
        <p:blipFill rotWithShape="1">
          <a:blip r:embed="rId3">
            <a:alphaModFix/>
          </a:blip>
          <a:srcRect b="0" l="0" r="0" t="0"/>
          <a:stretch/>
        </p:blipFill>
        <p:spPr>
          <a:xfrm>
            <a:off x="304800" y="228600"/>
            <a:ext cx="1676400" cy="11176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1000"/>
                                        <p:tgtEl>
                                          <p:spTgt spid="1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xEl>
                                              <p:pRg end="0" st="0"/>
                                            </p:txEl>
                                          </p:spTgt>
                                        </p:tgtEl>
                                        <p:attrNameLst>
                                          <p:attrName>style.visibility</p:attrName>
                                        </p:attrNameLst>
                                      </p:cBhvr>
                                      <p:to>
                                        <p:strVal val="visible"/>
                                      </p:to>
                                    </p:set>
                                    <p:anim calcmode="lin" valueType="num">
                                      <p:cBhvr additive="base">
                                        <p:cTn dur="500"/>
                                        <p:tgtEl>
                                          <p:spTgt spid="126">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xEl>
                                              <p:pRg end="1" st="1"/>
                                            </p:txEl>
                                          </p:spTgt>
                                        </p:tgtEl>
                                        <p:attrNameLst>
                                          <p:attrName>style.visibility</p:attrName>
                                        </p:attrNameLst>
                                      </p:cBhvr>
                                      <p:to>
                                        <p:strVal val="visible"/>
                                      </p:to>
                                    </p:set>
                                    <p:anim calcmode="lin" valueType="num">
                                      <p:cBhvr additive="base">
                                        <p:cTn dur="500"/>
                                        <p:tgtEl>
                                          <p:spTgt spid="126">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xEl>
                                              <p:pRg end="2" st="2"/>
                                            </p:txEl>
                                          </p:spTgt>
                                        </p:tgtEl>
                                        <p:attrNameLst>
                                          <p:attrName>style.visibility</p:attrName>
                                        </p:attrNameLst>
                                      </p:cBhvr>
                                      <p:to>
                                        <p:strVal val="visible"/>
                                      </p:to>
                                    </p:set>
                                    <p:anim calcmode="lin" valueType="num">
                                      <p:cBhvr additive="base">
                                        <p:cTn dur="500"/>
                                        <p:tgtEl>
                                          <p:spTgt spid="126">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xEl>
                                              <p:pRg end="3" st="3"/>
                                            </p:txEl>
                                          </p:spTgt>
                                        </p:tgtEl>
                                        <p:attrNameLst>
                                          <p:attrName>style.visibility</p:attrName>
                                        </p:attrNameLst>
                                      </p:cBhvr>
                                      <p:to>
                                        <p:strVal val="visible"/>
                                      </p:to>
                                    </p:set>
                                    <p:anim calcmode="lin" valueType="num">
                                      <p:cBhvr additive="base">
                                        <p:cTn dur="500"/>
                                        <p:tgtEl>
                                          <p:spTgt spid="126">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26">
                                            <p:txEl>
                                              <p:pRg end="4" st="4"/>
                                            </p:txEl>
                                          </p:spTgt>
                                        </p:tgtEl>
                                        <p:attrNameLst>
                                          <p:attrName>style.visibility</p:attrName>
                                        </p:attrNameLst>
                                      </p:cBhvr>
                                      <p:to>
                                        <p:strVal val="visible"/>
                                      </p:to>
                                    </p:set>
                                    <p:anim calcmode="lin" valueType="num">
                                      <p:cBhvr additive="base">
                                        <p:cTn dur="500"/>
                                        <p:tgtEl>
                                          <p:spTgt spid="126">
                                            <p:txEl>
                                              <p:pRg end="4" st="4"/>
                                            </p:txEl>
                                          </p:spTgt>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Shape 1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Mali Empire Prospers</a:t>
            </a:r>
            <a:endParaRPr b="1" i="0" sz="3600" u="none" cap="none" strike="noStrike">
              <a:solidFill>
                <a:srgbClr val="600000"/>
              </a:solidFill>
              <a:latin typeface="Bookman Old Style"/>
              <a:ea typeface="Bookman Old Style"/>
              <a:cs typeface="Bookman Old Style"/>
              <a:sym typeface="Bookman Old Style"/>
            </a:endParaRPr>
          </a:p>
        </p:txBody>
      </p:sp>
      <p:sp>
        <p:nvSpPr>
          <p:cNvPr id="133" name="Shape 133"/>
          <p:cNvSpPr txBox="1"/>
          <p:nvPr>
            <p:ph idx="1" type="body"/>
          </p:nvPr>
        </p:nvSpPr>
        <p:spPr>
          <a:xfrm>
            <a:off x="457200" y="1371600"/>
            <a:ext cx="84582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The </a:t>
            </a:r>
            <a:r>
              <a:rPr b="1" i="0" lang="en-US" sz="2200" u="none" cap="none" strike="noStrike">
                <a:solidFill>
                  <a:srgbClr val="C00000"/>
                </a:solidFill>
                <a:latin typeface="Bookman Old Style"/>
                <a:ea typeface="Bookman Old Style"/>
                <a:cs typeface="Bookman Old Style"/>
                <a:sym typeface="Bookman Old Style"/>
              </a:rPr>
              <a:t>Mali empire </a:t>
            </a:r>
            <a:r>
              <a:rPr b="0" i="0" lang="en-US" sz="2200" u="none" cap="none" strike="noStrike">
                <a:solidFill>
                  <a:srgbClr val="600000"/>
                </a:solidFill>
                <a:latin typeface="Bookman Old Style"/>
                <a:ea typeface="Bookman Old Style"/>
                <a:cs typeface="Bookman Old Style"/>
                <a:sym typeface="Bookman Old Style"/>
              </a:rPr>
              <a:t>was based on outlying small kingdoms pledging allegiance to </a:t>
            </a:r>
            <a:r>
              <a:rPr b="1" i="0" lang="en-US" sz="2200" u="none" cap="none" strike="noStrike">
                <a:solidFill>
                  <a:srgbClr val="C00000"/>
                </a:solidFill>
                <a:latin typeface="Bookman Old Style"/>
                <a:ea typeface="Bookman Old Style"/>
                <a:cs typeface="Bookman Old Style"/>
                <a:sym typeface="Bookman Old Style"/>
              </a:rPr>
              <a:t>Mali </a:t>
            </a:r>
            <a:r>
              <a:rPr b="0" i="0" lang="en-US" sz="2200" u="none" cap="none" strike="noStrike">
                <a:solidFill>
                  <a:srgbClr val="600000"/>
                </a:solidFill>
                <a:latin typeface="Bookman Old Style"/>
                <a:ea typeface="Bookman Old Style"/>
                <a:cs typeface="Bookman Old Style"/>
                <a:sym typeface="Bookman Old Style"/>
              </a:rPr>
              <a:t>and </a:t>
            </a:r>
            <a:r>
              <a:rPr b="0" i="0" lang="en-US" sz="2200" u="sng" cap="none" strike="noStrike">
                <a:solidFill>
                  <a:srgbClr val="600000"/>
                </a:solidFill>
                <a:latin typeface="Bookman Old Style"/>
                <a:ea typeface="Bookman Old Style"/>
                <a:cs typeface="Bookman Old Style"/>
                <a:sym typeface="Bookman Old Style"/>
              </a:rPr>
              <a:t>giving annual tribute in the form of rice, millet, lances, and arrows</a:t>
            </a:r>
            <a:r>
              <a:rPr b="0" i="0" lang="en-US" sz="2200" u="none" cap="none" strike="noStrike">
                <a:solidFill>
                  <a:srgbClr val="600000"/>
                </a:solidFill>
                <a:latin typeface="Bookman Old Style"/>
                <a:ea typeface="Bookman Old Style"/>
                <a:cs typeface="Bookman Old Style"/>
                <a:sym typeface="Bookman Old Style"/>
              </a:rPr>
              <a:t>. </a:t>
            </a:r>
            <a:endParaRPr/>
          </a:p>
          <a:p>
            <a:pPr indent="-342900" lvl="0" marL="342900" marR="0" rtl="0" algn="l">
              <a:spcBef>
                <a:spcPts val="440"/>
              </a:spcBef>
              <a:spcAft>
                <a:spcPts val="0"/>
              </a:spcAft>
              <a:buClr>
                <a:srgbClr val="600000"/>
              </a:buClr>
              <a:buSzPts val="2200"/>
              <a:buFont typeface="Bookman Old Style"/>
              <a:buChar char="•"/>
            </a:pPr>
            <a:r>
              <a:rPr b="0" i="0" lang="en-US" sz="2200" u="sng" cap="none" strike="noStrike">
                <a:solidFill>
                  <a:srgbClr val="600000"/>
                </a:solidFill>
                <a:latin typeface="Bookman Old Style"/>
                <a:ea typeface="Bookman Old Style"/>
                <a:cs typeface="Bookman Old Style"/>
                <a:sym typeface="Bookman Old Style"/>
              </a:rPr>
              <a:t>Slaves were used</a:t>
            </a:r>
            <a:r>
              <a:rPr b="0" i="0" lang="en-US" sz="2200" u="none" cap="none" strike="noStrike">
                <a:solidFill>
                  <a:srgbClr val="600000"/>
                </a:solidFill>
                <a:latin typeface="Bookman Old Style"/>
                <a:ea typeface="Bookman Old Style"/>
                <a:cs typeface="Bookman Old Style"/>
                <a:sym typeface="Bookman Old Style"/>
              </a:rPr>
              <a:t> to clear new farmlands where beans, rice, sorghum, millet, papaya, gourds, cotton, and peanuts were planted. Cattle, sheep, goats, and poultry were bred. </a:t>
            </a:r>
            <a:endParaRPr/>
          </a:p>
          <a:p>
            <a:pPr indent="-342900" lvl="0" marL="342900" marR="0" rtl="0" algn="l">
              <a:spcBef>
                <a:spcPts val="440"/>
              </a:spcBef>
              <a:spcAft>
                <a:spcPts val="0"/>
              </a:spcAft>
              <a:buClr>
                <a:srgbClr val="600000"/>
              </a:buClr>
              <a:buSzPts val="2200"/>
              <a:buFont typeface="Bookman Old Style"/>
              <a:buChar char="•"/>
            </a:pPr>
            <a:r>
              <a:rPr b="1" i="1" lang="en-US" sz="2200" u="none" cap="none" strike="noStrike">
                <a:solidFill>
                  <a:srgbClr val="600000"/>
                </a:solidFill>
                <a:latin typeface="Bookman Old Style"/>
                <a:ea typeface="Bookman Old Style"/>
                <a:cs typeface="Bookman Old Style"/>
                <a:sym typeface="Bookman Old Style"/>
              </a:rPr>
              <a:t>The </a:t>
            </a:r>
            <a:r>
              <a:rPr b="1" i="1" lang="en-US" sz="2200" u="none" cap="none" strike="noStrike">
                <a:solidFill>
                  <a:srgbClr val="C00000"/>
                </a:solidFill>
                <a:latin typeface="Bookman Old Style"/>
                <a:ea typeface="Bookman Old Style"/>
                <a:cs typeface="Bookman Old Style"/>
                <a:sym typeface="Bookman Old Style"/>
              </a:rPr>
              <a:t>Mali Empire </a:t>
            </a:r>
            <a:r>
              <a:rPr b="1" i="1" lang="en-US" sz="2200" u="none" cap="none" strike="noStrike">
                <a:solidFill>
                  <a:srgbClr val="600000"/>
                </a:solidFill>
                <a:latin typeface="Bookman Old Style"/>
                <a:ea typeface="Bookman Old Style"/>
                <a:cs typeface="Bookman Old Style"/>
                <a:sym typeface="Bookman Old Style"/>
              </a:rPr>
              <a:t>grew and prospered by monopolizing the gold trade and developing the agricultural resources along the Niger River.</a:t>
            </a:r>
            <a:endParaRPr b="0" i="1" sz="2200" u="none" cap="none" strike="noStrike">
              <a:solidFill>
                <a:srgbClr val="600000"/>
              </a:solidFill>
              <a:latin typeface="Bookman Old Style"/>
              <a:ea typeface="Bookman Old Style"/>
              <a:cs typeface="Bookman Old Style"/>
              <a:sym typeface="Bookman Old Style"/>
            </a:endParaRPr>
          </a:p>
          <a:p>
            <a:pPr indent="-203200" lvl="0" marL="342900" marR="0" rtl="0" algn="l">
              <a:spcBef>
                <a:spcPts val="440"/>
              </a:spcBef>
              <a:spcAft>
                <a:spcPts val="0"/>
              </a:spcAft>
              <a:buClr>
                <a:schemeClr val="lt1"/>
              </a:buClr>
              <a:buSzPts val="2200"/>
              <a:buFont typeface="Arial"/>
              <a:buNone/>
            </a:pPr>
            <a:r>
              <a:t/>
            </a:r>
            <a:endParaRPr b="0" i="1" sz="2200" u="none" cap="none" strike="noStrike">
              <a:solidFill>
                <a:schemeClr val="lt1"/>
              </a:solidFill>
              <a:latin typeface="Arial"/>
              <a:ea typeface="Arial"/>
              <a:cs typeface="Arial"/>
              <a:sym typeface="Arial"/>
            </a:endParaRPr>
          </a:p>
        </p:txBody>
      </p:sp>
      <p:pic>
        <p:nvPicPr>
          <p:cNvPr descr="http://tse1.mm.bing.net/th?&amp;id=JN.ngD3GOCHE2CoBN4ue9cc%2bA&amp;w=300&amp;h=300&amp;c=0&amp;pid=1.9&amp;rs=0&amp;p=0" id="134" name="Shape 134"/>
          <p:cNvPicPr preferRelativeResize="0"/>
          <p:nvPr/>
        </p:nvPicPr>
        <p:blipFill rotWithShape="1">
          <a:blip r:embed="rId3">
            <a:alphaModFix/>
          </a:blip>
          <a:srcRect b="0" l="0" r="0" t="0"/>
          <a:stretch/>
        </p:blipFill>
        <p:spPr>
          <a:xfrm>
            <a:off x="3276600" y="5105400"/>
            <a:ext cx="2438400" cy="1447800"/>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xEl>
                                              <p:pRg end="0" st="0"/>
                                            </p:txEl>
                                          </p:spTgt>
                                        </p:tgtEl>
                                        <p:attrNameLst>
                                          <p:attrName>style.visibility</p:attrName>
                                        </p:attrNameLst>
                                      </p:cBhvr>
                                      <p:to>
                                        <p:strVal val="visible"/>
                                      </p:to>
                                    </p:set>
                                    <p:anim calcmode="lin" valueType="num">
                                      <p:cBhvr additive="base">
                                        <p:cTn dur="500"/>
                                        <p:tgtEl>
                                          <p:spTgt spid="133">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xEl>
                                              <p:pRg end="1" st="1"/>
                                            </p:txEl>
                                          </p:spTgt>
                                        </p:tgtEl>
                                        <p:attrNameLst>
                                          <p:attrName>style.visibility</p:attrName>
                                        </p:attrNameLst>
                                      </p:cBhvr>
                                      <p:to>
                                        <p:strVal val="visible"/>
                                      </p:to>
                                    </p:set>
                                    <p:anim calcmode="lin" valueType="num">
                                      <p:cBhvr additive="base">
                                        <p:cTn dur="500"/>
                                        <p:tgtEl>
                                          <p:spTgt spid="133">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xEl>
                                              <p:pRg end="2" st="2"/>
                                            </p:txEl>
                                          </p:spTgt>
                                        </p:tgtEl>
                                        <p:attrNameLst>
                                          <p:attrName>style.visibility</p:attrName>
                                        </p:attrNameLst>
                                      </p:cBhvr>
                                      <p:to>
                                        <p:strVal val="visible"/>
                                      </p:to>
                                    </p:set>
                                    <p:anim calcmode="lin" valueType="num">
                                      <p:cBhvr additive="base">
                                        <p:cTn dur="500"/>
                                        <p:tgtEl>
                                          <p:spTgt spid="133">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33">
                                            <p:txEl>
                                              <p:pRg end="3" st="3"/>
                                            </p:txEl>
                                          </p:spTgt>
                                        </p:tgtEl>
                                        <p:attrNameLst>
                                          <p:attrName>style.visibility</p:attrName>
                                        </p:attrNameLst>
                                      </p:cBhvr>
                                      <p:to>
                                        <p:strVal val="visible"/>
                                      </p:to>
                                    </p:set>
                                    <p:anim calcmode="lin" valueType="num">
                                      <p:cBhvr additive="base">
                                        <p:cTn dur="500"/>
                                        <p:tgtEl>
                                          <p:spTgt spid="133">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500"/>
                                        <p:tgtEl>
                                          <p:spTgt spid="1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Shape 1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Taxes &amp; Currency</a:t>
            </a:r>
            <a:endParaRPr b="1" i="0" sz="3600" u="none" cap="none" strike="noStrike">
              <a:solidFill>
                <a:srgbClr val="600000"/>
              </a:solidFill>
              <a:latin typeface="Bookman Old Style"/>
              <a:ea typeface="Bookman Old Style"/>
              <a:cs typeface="Bookman Old Style"/>
              <a:sym typeface="Bookman Old Style"/>
            </a:endParaRPr>
          </a:p>
        </p:txBody>
      </p:sp>
      <p:sp>
        <p:nvSpPr>
          <p:cNvPr id="140" name="Shape 140"/>
          <p:cNvSpPr txBox="1"/>
          <p:nvPr>
            <p:ph idx="1" type="body"/>
          </p:nvPr>
        </p:nvSpPr>
        <p:spPr>
          <a:xfrm>
            <a:off x="457200" y="1371600"/>
            <a:ext cx="8229600" cy="47545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Like </a:t>
            </a:r>
            <a:r>
              <a:rPr b="1" i="0" lang="en-US" sz="2200" u="none" cap="none" strike="noStrike">
                <a:solidFill>
                  <a:srgbClr val="C00000"/>
                </a:solidFill>
                <a:latin typeface="Bookman Old Style"/>
                <a:ea typeface="Bookman Old Style"/>
                <a:cs typeface="Bookman Old Style"/>
                <a:sym typeface="Bookman Old Style"/>
              </a:rPr>
              <a:t>Ghana, Mali </a:t>
            </a:r>
            <a:r>
              <a:rPr b="0" i="0" lang="en-US" sz="2200" u="sng" cap="none" strike="noStrike">
                <a:solidFill>
                  <a:srgbClr val="600000"/>
                </a:solidFill>
                <a:latin typeface="Bookman Old Style"/>
                <a:ea typeface="Bookman Old Style"/>
                <a:cs typeface="Bookman Old Style"/>
                <a:sym typeface="Bookman Old Style"/>
              </a:rPr>
              <a:t>prospered from the taxes it collected on trade in the empire</a:t>
            </a:r>
            <a:r>
              <a:rPr b="0" i="0" lang="en-US" sz="2200" u="none" cap="none" strike="noStrike">
                <a:solidFill>
                  <a:srgbClr val="600000"/>
                </a:solidFill>
                <a:latin typeface="Bookman Old Style"/>
                <a:ea typeface="Bookman Old Style"/>
                <a:cs typeface="Bookman Old Style"/>
                <a:sym typeface="Bookman Old Style"/>
              </a:rPr>
              <a:t>. All goods passing in, out of, and through the empire were heavily taxed.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All gold nuggets belonged to the king, but gold dust could be traded. </a:t>
            </a:r>
            <a:r>
              <a:rPr b="0" i="0" lang="en-US" sz="2200" u="sng" cap="none" strike="noStrike">
                <a:solidFill>
                  <a:srgbClr val="600000"/>
                </a:solidFill>
                <a:latin typeface="Bookman Old Style"/>
                <a:ea typeface="Bookman Old Style"/>
                <a:cs typeface="Bookman Old Style"/>
                <a:sym typeface="Bookman Old Style"/>
              </a:rPr>
              <a:t>Gold was even used at times as a form of currency, as also were salt and cotton cloth</a:t>
            </a:r>
            <a:r>
              <a:rPr b="0" i="0" lang="en-US" sz="2200" u="none" cap="none" strike="noStrike">
                <a:solidFill>
                  <a:srgbClr val="600000"/>
                </a:solidFill>
                <a:latin typeface="Bookman Old Style"/>
                <a:ea typeface="Bookman Old Style"/>
                <a:cs typeface="Bookman Old Style"/>
                <a:sym typeface="Bookman Old Style"/>
              </a:rPr>
              <a:t>.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Later, cowrie shells from the Indian Ocean were introduced and used widely as currency in the internal trade of the western Sudan.</a:t>
            </a:r>
            <a:endParaRPr/>
          </a:p>
          <a:p>
            <a:pPr indent="-203200" lvl="0" marL="342900" marR="0" rtl="0" algn="l">
              <a:spcBef>
                <a:spcPts val="440"/>
              </a:spcBef>
              <a:spcAft>
                <a:spcPts val="0"/>
              </a:spcAft>
              <a:buClr>
                <a:schemeClr val="lt1"/>
              </a:buClr>
              <a:buSzPts val="2200"/>
              <a:buFont typeface="Arial"/>
              <a:buNone/>
            </a:pPr>
            <a:r>
              <a:t/>
            </a:r>
            <a:endParaRPr b="0" i="0"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rzK8/eMFmb28fqtfdXB%2bTg&amp;w=300&amp;h=300&amp;c=0&amp;pid=1.9&amp;rs=0&amp;p=0" id="141" name="Shape 141"/>
          <p:cNvPicPr preferRelativeResize="0"/>
          <p:nvPr/>
        </p:nvPicPr>
        <p:blipFill rotWithShape="1">
          <a:blip r:embed="rId3">
            <a:alphaModFix/>
          </a:blip>
          <a:srcRect b="0" l="0" r="0" t="0"/>
          <a:stretch/>
        </p:blipFill>
        <p:spPr>
          <a:xfrm>
            <a:off x="5105400" y="4648200"/>
            <a:ext cx="2857500" cy="1895476"/>
          </a:xfrm>
          <a:prstGeom prst="rect">
            <a:avLst/>
          </a:prstGeom>
          <a:noFill/>
          <a:ln>
            <a:noFill/>
          </a:ln>
        </p:spPr>
      </p:pic>
      <p:pic>
        <p:nvPicPr>
          <p:cNvPr descr="http://tse1.mm.bing.net/th?&amp;id=JN.w43CQmNvZ0cXJBO5OFlPAA&amp;w=300&amp;h=300&amp;c=0&amp;pid=1.9&amp;rs=0&amp;p=0" id="142" name="Shape 142"/>
          <p:cNvPicPr preferRelativeResize="0"/>
          <p:nvPr/>
        </p:nvPicPr>
        <p:blipFill rotWithShape="1">
          <a:blip r:embed="rId4">
            <a:alphaModFix/>
          </a:blip>
          <a:srcRect b="0" l="0" r="0" t="0"/>
          <a:stretch/>
        </p:blipFill>
        <p:spPr>
          <a:xfrm>
            <a:off x="2286000" y="4876800"/>
            <a:ext cx="2476500" cy="1659255"/>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xEl>
                                              <p:pRg end="0" st="0"/>
                                            </p:txEl>
                                          </p:spTgt>
                                        </p:tgtEl>
                                        <p:attrNameLst>
                                          <p:attrName>style.visibility</p:attrName>
                                        </p:attrNameLst>
                                      </p:cBhvr>
                                      <p:to>
                                        <p:strVal val="visible"/>
                                      </p:to>
                                    </p:set>
                                    <p:anim calcmode="lin" valueType="num">
                                      <p:cBhvr additive="base">
                                        <p:cTn dur="500"/>
                                        <p:tgtEl>
                                          <p:spTgt spid="140">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xEl>
                                              <p:pRg end="1" st="1"/>
                                            </p:txEl>
                                          </p:spTgt>
                                        </p:tgtEl>
                                        <p:attrNameLst>
                                          <p:attrName>style.visibility</p:attrName>
                                        </p:attrNameLst>
                                      </p:cBhvr>
                                      <p:to>
                                        <p:strVal val="visible"/>
                                      </p:to>
                                    </p:set>
                                    <p:anim calcmode="lin" valueType="num">
                                      <p:cBhvr additive="base">
                                        <p:cTn dur="500"/>
                                        <p:tgtEl>
                                          <p:spTgt spid="140">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xEl>
                                              <p:pRg end="2" st="2"/>
                                            </p:txEl>
                                          </p:spTgt>
                                        </p:tgtEl>
                                        <p:attrNameLst>
                                          <p:attrName>style.visibility</p:attrName>
                                        </p:attrNameLst>
                                      </p:cBhvr>
                                      <p:to>
                                        <p:strVal val="visible"/>
                                      </p:to>
                                    </p:set>
                                    <p:anim calcmode="lin" valueType="num">
                                      <p:cBhvr additive="base">
                                        <p:cTn dur="500"/>
                                        <p:tgtEl>
                                          <p:spTgt spid="140">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0">
                                            <p:txEl>
                                              <p:pRg end="3" st="3"/>
                                            </p:txEl>
                                          </p:spTgt>
                                        </p:tgtEl>
                                        <p:attrNameLst>
                                          <p:attrName>style.visibility</p:attrName>
                                        </p:attrNameLst>
                                      </p:cBhvr>
                                      <p:to>
                                        <p:strVal val="visible"/>
                                      </p:to>
                                    </p:set>
                                    <p:anim calcmode="lin" valueType="num">
                                      <p:cBhvr additive="base">
                                        <p:cTn dur="500"/>
                                        <p:tgtEl>
                                          <p:spTgt spid="140">
                                            <p:txEl>
                                              <p:pRg end="3" st="3"/>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0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gtEl>
                                        <p:attrNameLst>
                                          <p:attrName>style.visibility</p:attrName>
                                        </p:attrNameLst>
                                      </p:cBhvr>
                                      <p:to>
                                        <p:strVal val="visible"/>
                                      </p:to>
                                    </p:set>
                                    <p:animEffect filter="fade" transition="in">
                                      <p:cBhvr>
                                        <p:cTn dur="1000"/>
                                        <p:tgtEl>
                                          <p:spTgt spid="1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Shape 14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3600" u="none" cap="none" strike="noStrike">
                <a:solidFill>
                  <a:srgbClr val="600000"/>
                </a:solidFill>
                <a:latin typeface="Bookman Old Style"/>
                <a:ea typeface="Bookman Old Style"/>
                <a:cs typeface="Bookman Old Style"/>
                <a:sym typeface="Bookman Old Style"/>
              </a:rPr>
              <a:t>Mansa Musa</a:t>
            </a:r>
            <a:endParaRPr b="1" i="0" sz="3600" u="none" cap="none" strike="noStrike">
              <a:solidFill>
                <a:srgbClr val="600000"/>
              </a:solidFill>
              <a:latin typeface="Bookman Old Style"/>
              <a:ea typeface="Bookman Old Style"/>
              <a:cs typeface="Bookman Old Style"/>
              <a:sym typeface="Bookman Old Style"/>
            </a:endParaRPr>
          </a:p>
        </p:txBody>
      </p:sp>
      <p:sp>
        <p:nvSpPr>
          <p:cNvPr id="148" name="Shape 148"/>
          <p:cNvSpPr txBox="1"/>
          <p:nvPr>
            <p:ph idx="1" type="body"/>
          </p:nvPr>
        </p:nvSpPr>
        <p:spPr>
          <a:xfrm>
            <a:off x="457200" y="1295400"/>
            <a:ext cx="8229600" cy="4830763"/>
          </a:xfrm>
          <a:prstGeom prst="rect">
            <a:avLst/>
          </a:prstGeom>
          <a:noFill/>
          <a:ln>
            <a:noFill/>
          </a:ln>
        </p:spPr>
        <p:txBody>
          <a:bodyPr anchorCtr="0" anchor="t" bIns="45700" lIns="91425" spcFirstLastPara="1" rIns="91425" wrap="square" tIns="45700">
            <a:noAutofit/>
          </a:bodyPr>
          <a:lstStyle/>
          <a:p>
            <a:pPr indent="-342900" lvl="0" marL="342900" marR="0" rtl="0" algn="l">
              <a:spcBef>
                <a:spcPts val="0"/>
              </a:spcBef>
              <a:spcAft>
                <a:spcPts val="0"/>
              </a:spcAft>
              <a:buClr>
                <a:srgbClr val="C00000"/>
              </a:buClr>
              <a:buSzPts val="2200"/>
              <a:buFont typeface="Bookman Old Style"/>
              <a:buChar char="•"/>
            </a:pPr>
            <a:r>
              <a:rPr b="1" i="0" lang="en-US" sz="2200" u="none" cap="none" strike="noStrike">
                <a:solidFill>
                  <a:srgbClr val="C00000"/>
                </a:solidFill>
                <a:latin typeface="Bookman Old Style"/>
                <a:ea typeface="Bookman Old Style"/>
                <a:cs typeface="Bookman Old Style"/>
                <a:sym typeface="Bookman Old Style"/>
              </a:rPr>
              <a:t>Mali </a:t>
            </a:r>
            <a:r>
              <a:rPr b="0" i="0" lang="en-US" sz="2200" u="none" cap="none" strike="noStrike">
                <a:solidFill>
                  <a:srgbClr val="600000"/>
                </a:solidFill>
                <a:latin typeface="Bookman Old Style"/>
                <a:ea typeface="Bookman Old Style"/>
                <a:cs typeface="Bookman Old Style"/>
                <a:sym typeface="Bookman Old Style"/>
              </a:rPr>
              <a:t>prospered only as long as there was strong leadership. </a:t>
            </a:r>
            <a:r>
              <a:rPr b="1" i="0" lang="en-US" sz="2200" u="none" cap="none" strike="noStrike">
                <a:solidFill>
                  <a:srgbClr val="002060"/>
                </a:solidFill>
                <a:latin typeface="Bookman Old Style"/>
                <a:ea typeface="Bookman Old Style"/>
                <a:cs typeface="Bookman Old Style"/>
                <a:sym typeface="Bookman Old Style"/>
              </a:rPr>
              <a:t>Sundjata</a:t>
            </a:r>
            <a:r>
              <a:rPr b="0" i="0" lang="en-US" sz="2200" u="none" cap="none" strike="noStrike">
                <a:solidFill>
                  <a:srgbClr val="600000"/>
                </a:solidFill>
                <a:latin typeface="Bookman Old Style"/>
                <a:ea typeface="Bookman Old Style"/>
                <a:cs typeface="Bookman Old Style"/>
                <a:sym typeface="Bookman Old Style"/>
              </a:rPr>
              <a:t> </a:t>
            </a:r>
            <a:r>
              <a:rPr b="0" i="0" lang="en-US" sz="2200" u="sng" cap="none" strike="noStrike">
                <a:solidFill>
                  <a:srgbClr val="600000"/>
                </a:solidFill>
                <a:latin typeface="Bookman Old Style"/>
                <a:ea typeface="Bookman Old Style"/>
                <a:cs typeface="Bookman Old Style"/>
                <a:sym typeface="Bookman Old Style"/>
              </a:rPr>
              <a:t>established himself as a great religious and secular leader, claiming the greatest and most direct link with the spirits of the land and thus the guardian of the ancestors</a:t>
            </a:r>
            <a:r>
              <a:rPr b="0" i="0" lang="en-US" sz="2200" u="none" cap="none" strike="noStrike">
                <a:solidFill>
                  <a:srgbClr val="600000"/>
                </a:solidFill>
                <a:latin typeface="Bookman Old Style"/>
                <a:ea typeface="Bookman Old Style"/>
                <a:cs typeface="Bookman Old Style"/>
                <a:sym typeface="Bookman Old Style"/>
              </a:rPr>
              <a:t>. </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After </a:t>
            </a:r>
            <a:r>
              <a:rPr b="1" i="0" lang="en-US" sz="2200" u="none" cap="none" strike="noStrike">
                <a:solidFill>
                  <a:srgbClr val="002060"/>
                </a:solidFill>
                <a:latin typeface="Bookman Old Style"/>
                <a:ea typeface="Bookman Old Style"/>
                <a:cs typeface="Bookman Old Style"/>
                <a:sym typeface="Bookman Old Style"/>
              </a:rPr>
              <a:t>Sundjata,</a:t>
            </a:r>
            <a:r>
              <a:rPr b="0" i="0" lang="en-US" sz="2200" u="none" cap="none" strike="noStrike">
                <a:solidFill>
                  <a:srgbClr val="600000"/>
                </a:solidFill>
                <a:latin typeface="Bookman Old Style"/>
                <a:ea typeface="Bookman Old Style"/>
                <a:cs typeface="Bookman Old Style"/>
                <a:sym typeface="Bookman Old Style"/>
              </a:rPr>
              <a:t> most of the rulers of </a:t>
            </a:r>
            <a:r>
              <a:rPr b="1" i="0" lang="en-US" sz="2200" u="none" cap="none" strike="noStrike">
                <a:solidFill>
                  <a:srgbClr val="C00000"/>
                </a:solidFill>
                <a:latin typeface="Bookman Old Style"/>
                <a:ea typeface="Bookman Old Style"/>
                <a:cs typeface="Bookman Old Style"/>
                <a:sym typeface="Bookman Old Style"/>
              </a:rPr>
              <a:t>Mali </a:t>
            </a:r>
            <a:r>
              <a:rPr b="0" i="0" lang="en-US" sz="2200" u="none" cap="none" strike="noStrike">
                <a:solidFill>
                  <a:srgbClr val="600000"/>
                </a:solidFill>
                <a:latin typeface="Bookman Old Style"/>
                <a:ea typeface="Bookman Old Style"/>
                <a:cs typeface="Bookman Old Style"/>
                <a:sym typeface="Bookman Old Style"/>
              </a:rPr>
              <a:t>were </a:t>
            </a:r>
            <a:r>
              <a:rPr b="1" i="0" lang="en-US" sz="2200" u="none" cap="none" strike="noStrike">
                <a:solidFill>
                  <a:srgbClr val="00B050"/>
                </a:solidFill>
                <a:latin typeface="Bookman Old Style"/>
                <a:ea typeface="Bookman Old Style"/>
                <a:cs typeface="Bookman Old Style"/>
                <a:sym typeface="Bookman Old Style"/>
              </a:rPr>
              <a:t>Muslim, </a:t>
            </a:r>
            <a:r>
              <a:rPr b="0" i="0" lang="en-US" sz="2200" u="none" cap="none" strike="noStrike">
                <a:solidFill>
                  <a:srgbClr val="600000"/>
                </a:solidFill>
                <a:latin typeface="Bookman Old Style"/>
                <a:ea typeface="Bookman Old Style"/>
                <a:cs typeface="Bookman Old Style"/>
                <a:sym typeface="Bookman Old Style"/>
              </a:rPr>
              <a:t>some of whom made the </a:t>
            </a:r>
            <a:r>
              <a:rPr b="1" i="0" lang="en-US" sz="2200" u="none" cap="none" strike="noStrike">
                <a:solidFill>
                  <a:srgbClr val="0070C0"/>
                </a:solidFill>
                <a:latin typeface="Bookman Old Style"/>
                <a:ea typeface="Bookman Old Style"/>
                <a:cs typeface="Bookman Old Style"/>
                <a:sym typeface="Bookman Old Style"/>
              </a:rPr>
              <a:t>hajj</a:t>
            </a:r>
            <a:r>
              <a:rPr b="0" i="0" lang="en-US" sz="2200" u="none" cap="none" strike="noStrike">
                <a:solidFill>
                  <a:srgbClr val="600000"/>
                </a:solidFill>
                <a:latin typeface="Bookman Old Style"/>
                <a:ea typeface="Bookman Old Style"/>
                <a:cs typeface="Bookman Old Style"/>
                <a:sym typeface="Bookman Old Style"/>
              </a:rPr>
              <a:t> (pilgrimage to Mecca).</a:t>
            </a:r>
            <a:endParaRPr/>
          </a:p>
          <a:p>
            <a:pPr indent="-342900" lvl="0" marL="342900" marR="0" rtl="0" algn="l">
              <a:spcBef>
                <a:spcPts val="440"/>
              </a:spcBef>
              <a:spcAft>
                <a:spcPts val="0"/>
              </a:spcAft>
              <a:buClr>
                <a:srgbClr val="600000"/>
              </a:buClr>
              <a:buSzPts val="2200"/>
              <a:buFont typeface="Bookman Old Style"/>
              <a:buChar char="•"/>
            </a:pPr>
            <a:r>
              <a:rPr b="0" i="0" lang="en-US" sz="2200" u="none" cap="none" strike="noStrike">
                <a:solidFill>
                  <a:srgbClr val="600000"/>
                </a:solidFill>
                <a:latin typeface="Bookman Old Style"/>
                <a:ea typeface="Bookman Old Style"/>
                <a:cs typeface="Bookman Old Style"/>
                <a:sym typeface="Bookman Old Style"/>
              </a:rPr>
              <a:t>The </a:t>
            </a:r>
            <a:r>
              <a:rPr b="1" i="0" lang="en-US" sz="2200" u="none" cap="none" strike="noStrike">
                <a:solidFill>
                  <a:srgbClr val="C00000"/>
                </a:solidFill>
                <a:latin typeface="Bookman Old Style"/>
                <a:ea typeface="Bookman Old Style"/>
                <a:cs typeface="Bookman Old Style"/>
                <a:sym typeface="Bookman Old Style"/>
              </a:rPr>
              <a:t>Mali Empire's </a:t>
            </a:r>
            <a:r>
              <a:rPr b="0" i="0" lang="en-US" sz="2200" u="none" cap="none" strike="noStrike">
                <a:solidFill>
                  <a:srgbClr val="600000"/>
                </a:solidFill>
                <a:latin typeface="Bookman Old Style"/>
                <a:ea typeface="Bookman Old Style"/>
                <a:cs typeface="Bookman Old Style"/>
                <a:sym typeface="Bookman Old Style"/>
              </a:rPr>
              <a:t>most famous king was </a:t>
            </a:r>
            <a:r>
              <a:rPr b="1" i="0" lang="en-US" sz="2200" u="none" cap="none" strike="noStrike">
                <a:solidFill>
                  <a:srgbClr val="002060"/>
                </a:solidFill>
                <a:latin typeface="Bookman Old Style"/>
                <a:ea typeface="Bookman Old Style"/>
                <a:cs typeface="Bookman Old Style"/>
                <a:sym typeface="Bookman Old Style"/>
              </a:rPr>
              <a:t>Mansa Musa</a:t>
            </a:r>
            <a:r>
              <a:rPr b="0" i="0" lang="en-US" sz="2200" u="none" cap="none" strike="noStrike">
                <a:solidFill>
                  <a:schemeClr val="lt1"/>
                </a:solidFill>
                <a:latin typeface="Bookman Old Style"/>
                <a:ea typeface="Bookman Old Style"/>
                <a:cs typeface="Bookman Old Style"/>
                <a:sym typeface="Bookman Old Style"/>
              </a:rPr>
              <a:t> </a:t>
            </a:r>
            <a:r>
              <a:rPr b="0" i="0" lang="en-US" sz="2200" u="none" cap="none" strike="noStrike">
                <a:solidFill>
                  <a:srgbClr val="600000"/>
                </a:solidFill>
                <a:latin typeface="Bookman Old Style"/>
                <a:ea typeface="Bookman Old Style"/>
                <a:cs typeface="Bookman Old Style"/>
                <a:sym typeface="Bookman Old Style"/>
              </a:rPr>
              <a:t>who also completed the most famous pilgrim to </a:t>
            </a:r>
            <a:r>
              <a:rPr b="1" i="1" lang="en-US" sz="2200" u="none" cap="none" strike="noStrike">
                <a:solidFill>
                  <a:srgbClr val="600000"/>
                </a:solidFill>
                <a:latin typeface="Bookman Old Style"/>
                <a:ea typeface="Bookman Old Style"/>
                <a:cs typeface="Bookman Old Style"/>
                <a:sym typeface="Bookman Old Style"/>
              </a:rPr>
              <a:t>Makkah</a:t>
            </a:r>
            <a:r>
              <a:rPr b="0" i="0" lang="en-US" sz="2200" u="none" cap="none" strike="noStrike">
                <a:solidFill>
                  <a:srgbClr val="600000"/>
                </a:solidFill>
                <a:latin typeface="Bookman Old Style"/>
                <a:ea typeface="Bookman Old Style"/>
                <a:cs typeface="Bookman Old Style"/>
                <a:sym typeface="Bookman Old Style"/>
              </a:rPr>
              <a:t> in 1324.</a:t>
            </a:r>
            <a:endParaRPr b="1" i="0" sz="2200" u="none" cap="none" strike="noStrike">
              <a:solidFill>
                <a:srgbClr val="600000"/>
              </a:solidFill>
              <a:latin typeface="Bookman Old Style"/>
              <a:ea typeface="Bookman Old Style"/>
              <a:cs typeface="Bookman Old Style"/>
              <a:sym typeface="Bookman Old Style"/>
            </a:endParaRPr>
          </a:p>
        </p:txBody>
      </p:sp>
      <p:pic>
        <p:nvPicPr>
          <p:cNvPr descr="http://tse1.mm.bing.net/th?&amp;id=JN.3DL%2byK%2bHHfoBI7TvntNRAw&amp;w=300&amp;h=300&amp;c=0&amp;pid=1.9&amp;rs=0&amp;p=0" id="149" name="Shape 149"/>
          <p:cNvPicPr preferRelativeResize="0"/>
          <p:nvPr/>
        </p:nvPicPr>
        <p:blipFill rotWithShape="1">
          <a:blip r:embed="rId3">
            <a:alphaModFix/>
          </a:blip>
          <a:srcRect b="6234" l="3200" r="3199" t="12467"/>
          <a:stretch/>
        </p:blipFill>
        <p:spPr>
          <a:xfrm>
            <a:off x="4038600" y="4800600"/>
            <a:ext cx="3124200" cy="1600199"/>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 calcmode="lin" valueType="num">
                                      <p:cBhvr additive="base">
                                        <p:cTn dur="500"/>
                                        <p:tgtEl>
                                          <p:spTgt spid="148">
                                            <p:txEl>
                                              <p:pRg end="0" st="0"/>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1" st="1"/>
                                            </p:txEl>
                                          </p:spTgt>
                                        </p:tgtEl>
                                        <p:attrNameLst>
                                          <p:attrName>style.visibility</p:attrName>
                                        </p:attrNameLst>
                                      </p:cBhvr>
                                      <p:to>
                                        <p:strVal val="visible"/>
                                      </p:to>
                                    </p:set>
                                    <p:anim calcmode="lin" valueType="num">
                                      <p:cBhvr additive="base">
                                        <p:cTn dur="500"/>
                                        <p:tgtEl>
                                          <p:spTgt spid="148">
                                            <p:txEl>
                                              <p:pRg end="1" st="1"/>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8">
                                            <p:txEl>
                                              <p:pRg end="2" st="2"/>
                                            </p:txEl>
                                          </p:spTgt>
                                        </p:tgtEl>
                                        <p:attrNameLst>
                                          <p:attrName>style.visibility</p:attrName>
                                        </p:attrNameLst>
                                      </p:cBhvr>
                                      <p:to>
                                        <p:strVal val="visible"/>
                                      </p:to>
                                    </p:set>
                                    <p:anim calcmode="lin" valueType="num">
                                      <p:cBhvr additive="base">
                                        <p:cTn dur="500"/>
                                        <p:tgtEl>
                                          <p:spTgt spid="148">
                                            <p:txEl>
                                              <p:pRg end="2" st="2"/>
                                            </p:txEl>
                                          </p:spTgt>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149"/>
                                        </p:tgtEl>
                                        <p:attrNameLst>
                                          <p:attrName>style.visibility</p:attrName>
                                        </p:attrNameLst>
                                      </p:cBhvr>
                                      <p:to>
                                        <p:strVal val="visible"/>
                                      </p:to>
                                    </p:set>
                                    <p:anim calcmode="lin" valueType="num">
                                      <p:cBhvr additive="base">
                                        <p:cTn dur="500"/>
                                        <p:tgtEl>
                                          <p:spTgt spid="149"/>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